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2"/>
  </p:notesMasterIdLst>
  <p:sldIdLst>
    <p:sldId id="261" r:id="rId2"/>
    <p:sldId id="357" r:id="rId3"/>
    <p:sldId id="559" r:id="rId4"/>
    <p:sldId id="758" r:id="rId5"/>
    <p:sldId id="759" r:id="rId6"/>
    <p:sldId id="731" r:id="rId7"/>
    <p:sldId id="750" r:id="rId8"/>
    <p:sldId id="790" r:id="rId9"/>
    <p:sldId id="648" r:id="rId10"/>
    <p:sldId id="649" r:id="rId11"/>
    <p:sldId id="650" r:id="rId12"/>
    <p:sldId id="791" r:id="rId13"/>
    <p:sldId id="730" r:id="rId14"/>
    <p:sldId id="805" r:id="rId15"/>
    <p:sldId id="788" r:id="rId16"/>
    <p:sldId id="785" r:id="rId17"/>
    <p:sldId id="787" r:id="rId18"/>
    <p:sldId id="789" r:id="rId19"/>
    <p:sldId id="312" r:id="rId20"/>
    <p:sldId id="797" r:id="rId21"/>
    <p:sldId id="780" r:id="rId22"/>
    <p:sldId id="781" r:id="rId23"/>
    <p:sldId id="796" r:id="rId24"/>
    <p:sldId id="799" r:id="rId25"/>
    <p:sldId id="804" r:id="rId26"/>
    <p:sldId id="806" r:id="rId27"/>
    <p:sldId id="808" r:id="rId28"/>
    <p:sldId id="809" r:id="rId29"/>
    <p:sldId id="795" r:id="rId30"/>
    <p:sldId id="802" r:id="rId31"/>
  </p:sldIdLst>
  <p:sldSz cx="9144000" cy="5143500" type="screen16x9"/>
  <p:notesSz cx="6858000" cy="9144000"/>
  <p:embeddedFontLst>
    <p:embeddedFont>
      <p:font typeface="Microsoft Himalaya" panose="01010100010101010101" pitchFamily="2" charset="0"/>
      <p:regular r:id="rId33"/>
    </p:embeddedFont>
    <p:embeddedFont>
      <p:font typeface="Proxima Nova" panose="020B0604020202020204" charset="0"/>
      <p:regular r:id="rId34"/>
      <p:bold r:id="rId35"/>
      <p:italic r:id="rId36"/>
      <p:boldItalic r:id="rId37"/>
    </p:embeddedFont>
    <p:embeddedFont>
      <p:font typeface="Raleway" pitchFamily="2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8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B42DD-1FCB-402D-84AB-920113A2AF6E}" v="1963" dt="2025-03-25T18:57:13.784"/>
    <p1510:client id="{7A265B79-DB18-3ED0-389C-F0FFBB2C1409}" v="12" dt="2025-03-26T16:12:17.299"/>
    <p1510:client id="{DCE6A9A6-D353-BE56-BDB0-1F0BDF505B4E}" v="6" dt="2025-03-25T17:52:15.811"/>
    <p1510:client id="{F9DEBDD1-0C59-AA86-31E5-1A7BE44BA761}" v="71" dt="2025-03-24T22:38:00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84" d="100"/>
          <a:sy n="184" d="100"/>
        </p:scale>
        <p:origin x="88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>
          <a:extLst>
            <a:ext uri="{FF2B5EF4-FFF2-40B4-BE49-F238E27FC236}">
              <a16:creationId xmlns:a16="http://schemas.microsoft.com/office/drawing/2014/main" id="{7AA309EF-76E9-F3F5-770D-189BBDE04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:notes">
            <a:extLst>
              <a:ext uri="{FF2B5EF4-FFF2-40B4-BE49-F238E27FC236}">
                <a16:creationId xmlns:a16="http://schemas.microsoft.com/office/drawing/2014/main" id="{C429B07B-7C54-EBCA-757B-944083FBDD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p:notes">
            <a:extLst>
              <a:ext uri="{FF2B5EF4-FFF2-40B4-BE49-F238E27FC236}">
                <a16:creationId xmlns:a16="http://schemas.microsoft.com/office/drawing/2014/main" id="{EE691FD1-0BA6-C184-9B5A-66F9D5794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55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8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656E2-7808-01EE-F189-63AF9048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19B48-BE42-F926-4D61-E46F67E67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777EF-C48C-9ED4-31A7-C7838C7D2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Also: https://www.cbbank.com/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3792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EEE9E-2A1C-6481-5970-40676A742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3153A-D058-BA8A-607D-AF330A784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9FDD8-B20A-8B27-FBD6-4707A4B79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initial design went through many changes during the focus group sessions until we reached the final design on the last image.</a:t>
            </a:r>
          </a:p>
          <a:p>
            <a:pPr marL="457200" lvl="1" indent="0">
              <a:buFont typeface="Arial,Sans-Serif"/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424F3-2050-CA55-C5A7-1961F0251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C49C0-9195-214B-B57C-C4A0E0D536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7950" y="286150"/>
            <a:ext cx="1829376" cy="4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7958" r="9307" b="42791"/>
          <a:stretch/>
        </p:blipFill>
        <p:spPr>
          <a:xfrm>
            <a:off x="0" y="1671375"/>
            <a:ext cx="9144003" cy="34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9997" y="4614098"/>
            <a:ext cx="2684001" cy="2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2" y="2596169"/>
            <a:ext cx="6803231" cy="44886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4" y="1787236"/>
            <a:ext cx="8677297" cy="784514"/>
          </a:xfrm>
        </p:spPr>
        <p:txBody>
          <a:bodyPr anchor="b">
            <a:normAutofit/>
          </a:bodyPr>
          <a:lstStyle>
            <a:lvl1pPr algn="ctr"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63253" y="4751482"/>
            <a:ext cx="885836" cy="1877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F584D0-0125-DD43-839D-88959E97F904}"/>
              </a:ext>
            </a:extLst>
          </p:cNvPr>
          <p:cNvGrpSpPr/>
          <p:nvPr userDrawn="1"/>
        </p:nvGrpSpPr>
        <p:grpSpPr>
          <a:xfrm>
            <a:off x="0" y="0"/>
            <a:ext cx="9144000" cy="297873"/>
            <a:chOff x="0" y="0"/>
            <a:chExt cx="12192000" cy="3971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85CBA6-CECB-7248-880F-540A646F768D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497680-B31E-0E4C-B43C-A3D9D08A4D9F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B6DF40-54B9-3B43-AE5C-98DAA975F991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860022-B720-0147-9D04-01AA504D7011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8E639-BFC3-EE48-B3BA-F70F153789ED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494522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0E1EB-F52A-D44D-E5A5-CB12D00CA2A3}"/>
              </a:ext>
            </a:extLst>
          </p:cNvPr>
          <p:cNvSpPr txBox="1"/>
          <p:nvPr userDrawn="1"/>
        </p:nvSpPr>
        <p:spPr>
          <a:xfrm>
            <a:off x="6943969" y="0"/>
            <a:ext cx="276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Google Shape;16;p3">
            <a:extLst>
              <a:ext uri="{FF2B5EF4-FFF2-40B4-BE49-F238E27FC236}">
                <a16:creationId xmlns:a16="http://schemas.microsoft.com/office/drawing/2014/main" id="{EDC9C0E0-F23D-EA38-ED28-5A5BD1CD214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11700" y="4740031"/>
            <a:ext cx="8113285" cy="316786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>
                <a:solidFill>
                  <a:schemeClr val="bg1">
                    <a:lumMod val="50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with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5769"/>
            <a:ext cx="2400300" cy="4188795"/>
          </a:xfrm>
        </p:spPr>
        <p:txBody>
          <a:bodyPr anchor="t">
            <a:noAutofit/>
          </a:bodyPr>
          <a:lstStyle>
            <a:lvl1pPr>
              <a:defRPr sz="225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2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03A11-8147-F844-018D-F87554D8F3AD}"/>
              </a:ext>
            </a:extLst>
          </p:cNvPr>
          <p:cNvSpPr txBox="1"/>
          <p:nvPr userDrawn="1"/>
        </p:nvSpPr>
        <p:spPr>
          <a:xfrm>
            <a:off x="6943969" y="0"/>
            <a:ext cx="276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71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5769"/>
            <a:ext cx="2400300" cy="4188795"/>
          </a:xfrm>
        </p:spPr>
        <p:txBody>
          <a:bodyPr anchor="t">
            <a:noAutofit/>
          </a:bodyPr>
          <a:lstStyle>
            <a:lvl1pPr>
              <a:defRPr sz="22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2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14044-944F-3BB7-4891-14127A29CFDA}"/>
              </a:ext>
            </a:extLst>
          </p:cNvPr>
          <p:cNvSpPr txBox="1"/>
          <p:nvPr userDrawn="1"/>
        </p:nvSpPr>
        <p:spPr>
          <a:xfrm>
            <a:off x="6943969" y="0"/>
            <a:ext cx="276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0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b">
            <a:noAutofit/>
          </a:bodyPr>
          <a:lstStyle>
            <a:lvl1pPr>
              <a:defRPr sz="2400" b="1" cap="none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2B7F9A-D706-496E-863B-2006BD607D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4219" y="1369219"/>
            <a:ext cx="4128516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 marL="342900" indent="-171450">
              <a:defRPr sz="1500"/>
            </a:lvl2pPr>
            <a:lvl3pPr marL="514350" indent="-171450">
              <a:defRPr sz="1350"/>
            </a:lvl3pPr>
            <a:lvl4pPr marL="685800" indent="-171450">
              <a:defRPr sz="1200"/>
            </a:lvl4pPr>
            <a:lvl5pPr marL="857250" indent="-171450"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87B4777-29E0-4237-BC11-D9A6E7FDECD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29150" y="1371600"/>
            <a:ext cx="4128516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 marL="342900" indent="-171450">
              <a:defRPr sz="1500"/>
            </a:lvl2pPr>
            <a:lvl3pPr marL="514350" indent="-171450">
              <a:defRPr sz="1350"/>
            </a:lvl3pPr>
            <a:lvl4pPr marL="685800" indent="-171450">
              <a:defRPr sz="1200"/>
            </a:lvl4pPr>
            <a:lvl5pPr marL="857250" indent="-171450"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2067F-4231-A8E1-7F61-448C70D99784}"/>
              </a:ext>
            </a:extLst>
          </p:cNvPr>
          <p:cNvSpPr txBox="1"/>
          <p:nvPr userDrawn="1"/>
        </p:nvSpPr>
        <p:spPr>
          <a:xfrm>
            <a:off x="6943969" y="0"/>
            <a:ext cx="2200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7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0DF486-3438-A340-9F75-BB86BE289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" y="4198500"/>
            <a:ext cx="3425624" cy="94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5" y="771706"/>
            <a:ext cx="7204245" cy="1105586"/>
          </a:xfrm>
        </p:spPr>
        <p:txBody>
          <a:bodyPr lIns="0" anchor="b">
            <a:noAutofit/>
          </a:bodyPr>
          <a:lstStyle>
            <a:lvl1pPr algn="l">
              <a:defRPr sz="405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3200116"/>
            <a:ext cx="4114682" cy="499912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125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1981747"/>
            <a:ext cx="887187" cy="283472"/>
          </a:xfrm>
          <a:solidFill>
            <a:schemeClr val="accent1"/>
          </a:solidFill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67756" y="4782924"/>
            <a:ext cx="3220281" cy="187753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1312" y="4782924"/>
            <a:ext cx="415425" cy="187753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" y="148936"/>
            <a:ext cx="2311648" cy="1489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Rectangle 23"/>
          <p:cNvSpPr/>
          <p:nvPr userDrawn="1"/>
        </p:nvSpPr>
        <p:spPr>
          <a:xfrm>
            <a:off x="2288114" y="148936"/>
            <a:ext cx="2285296" cy="1489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ectangle 24"/>
          <p:cNvSpPr/>
          <p:nvPr userDrawn="1"/>
        </p:nvSpPr>
        <p:spPr>
          <a:xfrm>
            <a:off x="4573410" y="148936"/>
            <a:ext cx="2285296" cy="1489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Rectangle 25"/>
          <p:cNvSpPr/>
          <p:nvPr userDrawn="1"/>
        </p:nvSpPr>
        <p:spPr>
          <a:xfrm>
            <a:off x="6858705" y="148936"/>
            <a:ext cx="2285296" cy="1489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/>
          <p:cNvSpPr/>
          <p:nvPr userDrawn="1"/>
        </p:nvSpPr>
        <p:spPr>
          <a:xfrm>
            <a:off x="1" y="0"/>
            <a:ext cx="9143999" cy="148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2087273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FB125-5211-4FC9-B6D6-617F6E5713F8}"/>
              </a:ext>
            </a:extLst>
          </p:cNvPr>
          <p:cNvGrpSpPr/>
          <p:nvPr userDrawn="1"/>
        </p:nvGrpSpPr>
        <p:grpSpPr>
          <a:xfrm rot="20646766">
            <a:off x="6280135" y="-1019552"/>
            <a:ext cx="3208122" cy="3861506"/>
            <a:chOff x="6195553" y="3415583"/>
            <a:chExt cx="1754294" cy="211158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1970890-2E60-4693-AAF2-E5242DBD4369}"/>
                </a:ext>
              </a:extLst>
            </p:cNvPr>
            <p:cNvSpPr/>
            <p:nvPr/>
          </p:nvSpPr>
          <p:spPr>
            <a:xfrm>
              <a:off x="6276136" y="3511901"/>
              <a:ext cx="796791" cy="784374"/>
            </a:xfrm>
            <a:custGeom>
              <a:avLst/>
              <a:gdLst>
                <a:gd name="connsiteX0" fmla="*/ 0 w 796791"/>
                <a:gd name="connsiteY0" fmla="*/ 784374 h 784374"/>
                <a:gd name="connsiteX1" fmla="*/ 796792 w 796791"/>
                <a:gd name="connsiteY1" fmla="*/ 0 h 7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6791" h="784374">
                  <a:moveTo>
                    <a:pt x="0" y="784374"/>
                  </a:moveTo>
                  <a:cubicBezTo>
                    <a:pt x="75971" y="382302"/>
                    <a:pt x="393577" y="69648"/>
                    <a:pt x="796792" y="0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9F26E26-2D65-461D-841F-898FC8AAD5C5}"/>
                </a:ext>
              </a:extLst>
            </p:cNvPr>
            <p:cNvSpPr/>
            <p:nvPr/>
          </p:nvSpPr>
          <p:spPr>
            <a:xfrm>
              <a:off x="7433269" y="3517617"/>
              <a:ext cx="516578" cy="288111"/>
            </a:xfrm>
            <a:custGeom>
              <a:avLst/>
              <a:gdLst>
                <a:gd name="connsiteX0" fmla="*/ 0 w 516578"/>
                <a:gd name="connsiteY0" fmla="*/ 0 h 288111"/>
                <a:gd name="connsiteX1" fmla="*/ 516579 w 516578"/>
                <a:gd name="connsiteY1" fmla="*/ 288111 h 28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6578" h="288111">
                  <a:moveTo>
                    <a:pt x="0" y="0"/>
                  </a:moveTo>
                  <a:cubicBezTo>
                    <a:pt x="197739" y="40590"/>
                    <a:pt x="378133" y="141203"/>
                    <a:pt x="516579" y="288111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0CC49F-1C7F-4E84-98B3-5822F99B3760}"/>
                </a:ext>
              </a:extLst>
            </p:cNvPr>
            <p:cNvSpPr/>
            <p:nvPr/>
          </p:nvSpPr>
          <p:spPr>
            <a:xfrm>
              <a:off x="7427011" y="5158449"/>
              <a:ext cx="519560" cy="282682"/>
            </a:xfrm>
            <a:custGeom>
              <a:avLst/>
              <a:gdLst>
                <a:gd name="connsiteX0" fmla="*/ 519560 w 519560"/>
                <a:gd name="connsiteY0" fmla="*/ 0 h 282682"/>
                <a:gd name="connsiteX1" fmla="*/ 0 w 519560"/>
                <a:gd name="connsiteY1" fmla="*/ 282683 h 28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60" h="282682">
                  <a:moveTo>
                    <a:pt x="519560" y="0"/>
                  </a:moveTo>
                  <a:cubicBezTo>
                    <a:pt x="379590" y="145447"/>
                    <a:pt x="198149" y="244164"/>
                    <a:pt x="0" y="282683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CA2BC12-526F-4FC9-8AF0-7FE6436F8409}"/>
                </a:ext>
              </a:extLst>
            </p:cNvPr>
            <p:cNvSpPr/>
            <p:nvPr/>
          </p:nvSpPr>
          <p:spPr>
            <a:xfrm>
              <a:off x="6282704" y="4692324"/>
              <a:ext cx="770021" cy="748807"/>
            </a:xfrm>
            <a:custGeom>
              <a:avLst/>
              <a:gdLst>
                <a:gd name="connsiteX0" fmla="*/ 770022 w 770021"/>
                <a:gd name="connsiteY0" fmla="*/ 748808 h 748807"/>
                <a:gd name="connsiteX1" fmla="*/ 0 w 770021"/>
                <a:gd name="connsiteY1" fmla="*/ 0 h 74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0021" h="748807">
                  <a:moveTo>
                    <a:pt x="770022" y="748808"/>
                  </a:moveTo>
                  <a:cubicBezTo>
                    <a:pt x="387337" y="674427"/>
                    <a:pt x="85042" y="380457"/>
                    <a:pt x="0" y="0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4CCBB98-AFE1-4370-8034-8324A996BAD0}"/>
                </a:ext>
              </a:extLst>
            </p:cNvPr>
            <p:cNvSpPr/>
            <p:nvPr/>
          </p:nvSpPr>
          <p:spPr>
            <a:xfrm>
              <a:off x="7087107" y="3415583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4A46EF3-7685-4818-ABE2-34160E766DD3}"/>
                </a:ext>
              </a:extLst>
            </p:cNvPr>
            <p:cNvSpPr/>
            <p:nvPr/>
          </p:nvSpPr>
          <p:spPr>
            <a:xfrm>
              <a:off x="6195553" y="4500886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D83D440-B4AB-47B1-942B-6DA552A24DF5}"/>
                </a:ext>
              </a:extLst>
            </p:cNvPr>
            <p:cNvSpPr/>
            <p:nvPr/>
          </p:nvSpPr>
          <p:spPr>
            <a:xfrm>
              <a:off x="7238040" y="5364623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7734863-360E-4CA0-A28E-CA00751675F7}"/>
                </a:ext>
              </a:extLst>
            </p:cNvPr>
            <p:cNvSpPr/>
            <p:nvPr/>
          </p:nvSpPr>
          <p:spPr>
            <a:xfrm>
              <a:off x="7541565" y="4572897"/>
              <a:ext cx="149910" cy="149910"/>
            </a:xfrm>
            <a:custGeom>
              <a:avLst/>
              <a:gdLst>
                <a:gd name="connsiteX0" fmla="*/ 149911 w 149910"/>
                <a:gd name="connsiteY0" fmla="*/ 74955 h 149910"/>
                <a:gd name="connsiteX1" fmla="*/ 74956 w 149910"/>
                <a:gd name="connsiteY1" fmla="*/ 149911 h 149910"/>
                <a:gd name="connsiteX2" fmla="*/ 0 w 149910"/>
                <a:gd name="connsiteY2" fmla="*/ 74955 h 149910"/>
                <a:gd name="connsiteX3" fmla="*/ 74956 w 149910"/>
                <a:gd name="connsiteY3" fmla="*/ 0 h 149910"/>
                <a:gd name="connsiteX4" fmla="*/ 149911 w 149910"/>
                <a:gd name="connsiteY4" fmla="*/ 74955 h 1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10" h="149910">
                  <a:moveTo>
                    <a:pt x="149911" y="74955"/>
                  </a:moveTo>
                  <a:cubicBezTo>
                    <a:pt x="149911" y="116352"/>
                    <a:pt x="116352" y="149911"/>
                    <a:pt x="74956" y="149911"/>
                  </a:cubicBezTo>
                  <a:cubicBezTo>
                    <a:pt x="33559" y="149911"/>
                    <a:pt x="0" y="116352"/>
                    <a:pt x="0" y="74955"/>
                  </a:cubicBezTo>
                  <a:cubicBezTo>
                    <a:pt x="0" y="33559"/>
                    <a:pt x="33559" y="0"/>
                    <a:pt x="74956" y="0"/>
                  </a:cubicBezTo>
                  <a:cubicBezTo>
                    <a:pt x="116352" y="0"/>
                    <a:pt x="149911" y="33559"/>
                    <a:pt x="149911" y="74955"/>
                  </a:cubicBezTo>
                  <a:close/>
                </a:path>
              </a:pathLst>
            </a:custGeom>
            <a:solidFill>
              <a:srgbClr val="F2F2F2"/>
            </a:solidFill>
            <a:ln w="19050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BD69EA9-162A-4947-87DC-77FB6D496A3B}"/>
                </a:ext>
              </a:extLst>
            </p:cNvPr>
            <p:cNvSpPr/>
            <p:nvPr/>
          </p:nvSpPr>
          <p:spPr>
            <a:xfrm>
              <a:off x="6359601" y="4148837"/>
              <a:ext cx="627840" cy="430520"/>
            </a:xfrm>
            <a:custGeom>
              <a:avLst/>
              <a:gdLst>
                <a:gd name="connsiteX0" fmla="*/ 0 w 627840"/>
                <a:gd name="connsiteY0" fmla="*/ 430520 h 430520"/>
                <a:gd name="connsiteX1" fmla="*/ 440879 w 627840"/>
                <a:gd name="connsiteY1" fmla="*/ 430520 h 430520"/>
                <a:gd name="connsiteX2" fmla="*/ 440879 w 627840"/>
                <a:gd name="connsiteY2" fmla="*/ 0 h 430520"/>
                <a:gd name="connsiteX3" fmla="*/ 627840 w 627840"/>
                <a:gd name="connsiteY3" fmla="*/ 0 h 43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0" h="430520">
                  <a:moveTo>
                    <a:pt x="0" y="430520"/>
                  </a:moveTo>
                  <a:lnTo>
                    <a:pt x="440879" y="430520"/>
                  </a:lnTo>
                  <a:lnTo>
                    <a:pt x="440879" y="0"/>
                  </a:lnTo>
                  <a:lnTo>
                    <a:pt x="627840" y="0"/>
                  </a:lnTo>
                </a:path>
              </a:pathLst>
            </a:custGeom>
            <a:noFill/>
            <a:ln w="190500" cap="flat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FD7FE0C-2282-4330-A6B8-47D55C0D03AF}"/>
                </a:ext>
              </a:extLst>
            </p:cNvPr>
            <p:cNvSpPr/>
            <p:nvPr/>
          </p:nvSpPr>
          <p:spPr>
            <a:xfrm>
              <a:off x="6811185" y="4698087"/>
              <a:ext cx="324655" cy="186966"/>
            </a:xfrm>
            <a:custGeom>
              <a:avLst/>
              <a:gdLst>
                <a:gd name="connsiteX0" fmla="*/ 0 w 324655"/>
                <a:gd name="connsiteY0" fmla="*/ 0 h 186966"/>
                <a:gd name="connsiteX1" fmla="*/ 0 w 324655"/>
                <a:gd name="connsiteY1" fmla="*/ 186966 h 186966"/>
                <a:gd name="connsiteX2" fmla="*/ 324656 w 324655"/>
                <a:gd name="connsiteY2" fmla="*/ 186966 h 18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655" h="186966">
                  <a:moveTo>
                    <a:pt x="0" y="0"/>
                  </a:moveTo>
                  <a:lnTo>
                    <a:pt x="0" y="186966"/>
                  </a:lnTo>
                  <a:lnTo>
                    <a:pt x="324656" y="186966"/>
                  </a:ln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DD49D9A-BE27-4973-BF9C-145860E72C28}"/>
                </a:ext>
              </a:extLst>
            </p:cNvPr>
            <p:cNvSpPr/>
            <p:nvPr/>
          </p:nvSpPr>
          <p:spPr>
            <a:xfrm>
              <a:off x="7313368" y="4696411"/>
              <a:ext cx="300980" cy="668797"/>
            </a:xfrm>
            <a:custGeom>
              <a:avLst/>
              <a:gdLst>
                <a:gd name="connsiteX0" fmla="*/ 0 w 300980"/>
                <a:gd name="connsiteY0" fmla="*/ 668798 h 668797"/>
                <a:gd name="connsiteX1" fmla="*/ 0 w 300980"/>
                <a:gd name="connsiteY1" fmla="*/ 187919 h 668797"/>
                <a:gd name="connsiteX2" fmla="*/ 300980 w 300980"/>
                <a:gd name="connsiteY2" fmla="*/ 187919 h 668797"/>
                <a:gd name="connsiteX3" fmla="*/ 300980 w 300980"/>
                <a:gd name="connsiteY3" fmla="*/ 0 h 6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980" h="668797">
                  <a:moveTo>
                    <a:pt x="0" y="668798"/>
                  </a:moveTo>
                  <a:lnTo>
                    <a:pt x="0" y="187919"/>
                  </a:lnTo>
                  <a:lnTo>
                    <a:pt x="300980" y="187919"/>
                  </a:lnTo>
                  <a:lnTo>
                    <a:pt x="300980" y="0"/>
                  </a:lnTo>
                </a:path>
              </a:pathLst>
            </a:custGeom>
            <a:noFill/>
            <a:ln w="190500" cap="flat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D932175-9C68-4895-B6F9-C7AFFF978AAE}"/>
                </a:ext>
              </a:extLst>
            </p:cNvPr>
            <p:cNvSpPr/>
            <p:nvPr/>
          </p:nvSpPr>
          <p:spPr>
            <a:xfrm>
              <a:off x="7165016" y="3587452"/>
              <a:ext cx="447494" cy="861356"/>
            </a:xfrm>
            <a:custGeom>
              <a:avLst/>
              <a:gdLst>
                <a:gd name="connsiteX0" fmla="*/ 447494 w 447494"/>
                <a:gd name="connsiteY0" fmla="*/ 861356 h 861356"/>
                <a:gd name="connsiteX1" fmla="*/ 447494 w 447494"/>
                <a:gd name="connsiteY1" fmla="*/ 558328 h 861356"/>
                <a:gd name="connsiteX2" fmla="*/ 0 w 447494"/>
                <a:gd name="connsiteY2" fmla="*/ 558328 h 861356"/>
                <a:gd name="connsiteX3" fmla="*/ 0 w 447494"/>
                <a:gd name="connsiteY3" fmla="*/ 0 h 86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494" h="861356">
                  <a:moveTo>
                    <a:pt x="447494" y="861356"/>
                  </a:moveTo>
                  <a:lnTo>
                    <a:pt x="447494" y="558328"/>
                  </a:lnTo>
                  <a:lnTo>
                    <a:pt x="0" y="558328"/>
                  </a:lnTo>
                  <a:lnTo>
                    <a:pt x="0" y="0"/>
                  </a:ln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441DC71-D2FA-40AC-91FE-F183A7994D97}"/>
                </a:ext>
              </a:extLst>
            </p:cNvPr>
            <p:cNvSpPr/>
            <p:nvPr/>
          </p:nvSpPr>
          <p:spPr>
            <a:xfrm>
              <a:off x="7025408" y="4365122"/>
              <a:ext cx="224818" cy="360067"/>
            </a:xfrm>
            <a:custGeom>
              <a:avLst/>
              <a:gdLst>
                <a:gd name="connsiteX0" fmla="*/ 0 w 224818"/>
                <a:gd name="connsiteY0" fmla="*/ 0 h 360067"/>
                <a:gd name="connsiteX1" fmla="*/ 15107 w 224818"/>
                <a:gd name="connsiteY1" fmla="*/ 30213 h 360067"/>
                <a:gd name="connsiteX2" fmla="*/ 28413 w 224818"/>
                <a:gd name="connsiteY2" fmla="*/ 229410 h 360067"/>
                <a:gd name="connsiteX3" fmla="*/ 84744 w 224818"/>
                <a:gd name="connsiteY3" fmla="*/ 330594 h 360067"/>
                <a:gd name="connsiteX4" fmla="*/ 153333 w 224818"/>
                <a:gd name="connsiteY4" fmla="*/ 359959 h 360067"/>
                <a:gd name="connsiteX5" fmla="*/ 224819 w 224818"/>
                <a:gd name="connsiteY5" fmla="*/ 350339 h 360067"/>
                <a:gd name="connsiteX6" fmla="*/ 171174 w 224818"/>
                <a:gd name="connsiteY6" fmla="*/ 287798 h 360067"/>
                <a:gd name="connsiteX7" fmla="*/ 162782 w 224818"/>
                <a:gd name="connsiteY7" fmla="*/ 127540 h 360067"/>
                <a:gd name="connsiteX8" fmla="*/ 119148 w 224818"/>
                <a:gd name="connsiteY8" fmla="*/ 54540 h 360067"/>
                <a:gd name="connsiteX9" fmla="*/ 52864 w 224818"/>
                <a:gd name="connsiteY9" fmla="*/ 11754 h 360067"/>
                <a:gd name="connsiteX10" fmla="*/ 0 w 224818"/>
                <a:gd name="connsiteY10" fmla="*/ 0 h 36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18" h="360067">
                  <a:moveTo>
                    <a:pt x="0" y="0"/>
                  </a:moveTo>
                  <a:cubicBezTo>
                    <a:pt x="0" y="0"/>
                    <a:pt x="9230" y="13430"/>
                    <a:pt x="15107" y="30213"/>
                  </a:cubicBezTo>
                  <a:cubicBezTo>
                    <a:pt x="31890" y="73000"/>
                    <a:pt x="22317" y="179232"/>
                    <a:pt x="28413" y="229410"/>
                  </a:cubicBezTo>
                  <a:cubicBezTo>
                    <a:pt x="38033" y="279730"/>
                    <a:pt x="60503" y="307486"/>
                    <a:pt x="84744" y="330594"/>
                  </a:cubicBezTo>
                  <a:cubicBezTo>
                    <a:pt x="118586" y="358112"/>
                    <a:pt x="137722" y="357664"/>
                    <a:pt x="153333" y="359959"/>
                  </a:cubicBezTo>
                  <a:cubicBezTo>
                    <a:pt x="198244" y="360798"/>
                    <a:pt x="202330" y="356664"/>
                    <a:pt x="224819" y="350339"/>
                  </a:cubicBezTo>
                  <a:cubicBezTo>
                    <a:pt x="184928" y="330641"/>
                    <a:pt x="178108" y="316211"/>
                    <a:pt x="171174" y="287798"/>
                  </a:cubicBezTo>
                  <a:cubicBezTo>
                    <a:pt x="160820" y="235029"/>
                    <a:pt x="170974" y="180032"/>
                    <a:pt x="162782" y="127540"/>
                  </a:cubicBezTo>
                  <a:cubicBezTo>
                    <a:pt x="157534" y="100003"/>
                    <a:pt x="139284" y="75352"/>
                    <a:pt x="119148" y="54540"/>
                  </a:cubicBezTo>
                  <a:cubicBezTo>
                    <a:pt x="83248" y="24746"/>
                    <a:pt x="81391" y="23498"/>
                    <a:pt x="52864" y="11754"/>
                  </a:cubicBezTo>
                  <a:cubicBezTo>
                    <a:pt x="37757" y="587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591349-E994-4A87-82B2-783364DBE7FE}"/>
                </a:ext>
              </a:extLst>
            </p:cNvPr>
            <p:cNvSpPr/>
            <p:nvPr/>
          </p:nvSpPr>
          <p:spPr>
            <a:xfrm>
              <a:off x="7224909" y="4365127"/>
              <a:ext cx="170745" cy="324728"/>
            </a:xfrm>
            <a:custGeom>
              <a:avLst/>
              <a:gdLst>
                <a:gd name="connsiteX0" fmla="*/ 170745 w 170745"/>
                <a:gd name="connsiteY0" fmla="*/ 242 h 324728"/>
                <a:gd name="connsiteX1" fmla="*/ 10639 w 170745"/>
                <a:gd name="connsiteY1" fmla="*/ 121467 h 324728"/>
                <a:gd name="connsiteX2" fmla="*/ 38 w 170745"/>
                <a:gd name="connsiteY2" fmla="*/ 215422 h 324728"/>
                <a:gd name="connsiteX3" fmla="*/ 64018 w 170745"/>
                <a:gd name="connsiteY3" fmla="*/ 324521 h 324728"/>
                <a:gd name="connsiteX4" fmla="*/ 123673 w 170745"/>
                <a:gd name="connsiteY4" fmla="*/ 300023 h 324728"/>
                <a:gd name="connsiteX5" fmla="*/ 155724 w 170745"/>
                <a:gd name="connsiteY5" fmla="*/ 222518 h 324728"/>
                <a:gd name="connsiteX6" fmla="*/ 150047 w 170745"/>
                <a:gd name="connsiteY6" fmla="*/ 107446 h 324728"/>
                <a:gd name="connsiteX7" fmla="*/ 170745 w 170745"/>
                <a:gd name="connsiteY7" fmla="*/ 242 h 32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45" h="324728">
                  <a:moveTo>
                    <a:pt x="170745" y="242"/>
                  </a:moveTo>
                  <a:cubicBezTo>
                    <a:pt x="50102" y="-5406"/>
                    <a:pt x="17412" y="89206"/>
                    <a:pt x="10639" y="121467"/>
                  </a:cubicBezTo>
                  <a:cubicBezTo>
                    <a:pt x="3934" y="151004"/>
                    <a:pt x="2391" y="186456"/>
                    <a:pt x="38" y="215422"/>
                  </a:cubicBezTo>
                  <a:cubicBezTo>
                    <a:pt x="-1495" y="303718"/>
                    <a:pt x="43529" y="319940"/>
                    <a:pt x="64018" y="324521"/>
                  </a:cubicBezTo>
                  <a:cubicBezTo>
                    <a:pt x="75829" y="325550"/>
                    <a:pt x="100803" y="323530"/>
                    <a:pt x="123673" y="300023"/>
                  </a:cubicBezTo>
                  <a:cubicBezTo>
                    <a:pt x="146533" y="276515"/>
                    <a:pt x="152067" y="251322"/>
                    <a:pt x="155724" y="222518"/>
                  </a:cubicBezTo>
                  <a:cubicBezTo>
                    <a:pt x="157286" y="191990"/>
                    <a:pt x="153134" y="146461"/>
                    <a:pt x="150047" y="107446"/>
                  </a:cubicBezTo>
                  <a:cubicBezTo>
                    <a:pt x="149895" y="65012"/>
                    <a:pt x="147885" y="32780"/>
                    <a:pt x="170745" y="242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A106BE7-5C82-41A1-9C11-FF0C6EDF5E80}"/>
                </a:ext>
              </a:extLst>
            </p:cNvPr>
            <p:cNvSpPr/>
            <p:nvPr/>
          </p:nvSpPr>
          <p:spPr>
            <a:xfrm>
              <a:off x="7153691" y="4298751"/>
              <a:ext cx="110566" cy="170297"/>
            </a:xfrm>
            <a:custGeom>
              <a:avLst/>
              <a:gdLst>
                <a:gd name="connsiteX0" fmla="*/ 55978 w 110566"/>
                <a:gd name="connsiteY0" fmla="*/ 170297 h 170297"/>
                <a:gd name="connsiteX1" fmla="*/ 110566 w 110566"/>
                <a:gd name="connsiteY1" fmla="*/ 69685 h 170297"/>
                <a:gd name="connsiteX2" fmla="*/ 55978 w 110566"/>
                <a:gd name="connsiteY2" fmla="*/ 0 h 170297"/>
                <a:gd name="connsiteX3" fmla="*/ 0 w 110566"/>
                <a:gd name="connsiteY3" fmla="*/ 69685 h 170297"/>
                <a:gd name="connsiteX4" fmla="*/ 55978 w 110566"/>
                <a:gd name="connsiteY4" fmla="*/ 170297 h 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66" h="170297">
                  <a:moveTo>
                    <a:pt x="55978" y="170297"/>
                  </a:moveTo>
                  <a:cubicBezTo>
                    <a:pt x="67723" y="106880"/>
                    <a:pt x="77676" y="96307"/>
                    <a:pt x="110566" y="69685"/>
                  </a:cubicBezTo>
                  <a:cubicBezTo>
                    <a:pt x="95669" y="27851"/>
                    <a:pt x="76333" y="12135"/>
                    <a:pt x="55978" y="0"/>
                  </a:cubicBezTo>
                  <a:cubicBezTo>
                    <a:pt x="37186" y="10573"/>
                    <a:pt x="14983" y="26584"/>
                    <a:pt x="0" y="69685"/>
                  </a:cubicBezTo>
                  <a:cubicBezTo>
                    <a:pt x="34452" y="95136"/>
                    <a:pt x="42091" y="106832"/>
                    <a:pt x="55978" y="170297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AB45847-A444-4406-B6B8-46A1BA322988}"/>
                </a:ext>
              </a:extLst>
            </p:cNvPr>
            <p:cNvSpPr/>
            <p:nvPr/>
          </p:nvSpPr>
          <p:spPr>
            <a:xfrm>
              <a:off x="6938366" y="4063138"/>
              <a:ext cx="149910" cy="149910"/>
            </a:xfrm>
            <a:custGeom>
              <a:avLst/>
              <a:gdLst>
                <a:gd name="connsiteX0" fmla="*/ 149911 w 149910"/>
                <a:gd name="connsiteY0" fmla="*/ 74955 h 149910"/>
                <a:gd name="connsiteX1" fmla="*/ 74956 w 149910"/>
                <a:gd name="connsiteY1" fmla="*/ 149911 h 149910"/>
                <a:gd name="connsiteX2" fmla="*/ 0 w 149910"/>
                <a:gd name="connsiteY2" fmla="*/ 74955 h 149910"/>
                <a:gd name="connsiteX3" fmla="*/ 74956 w 149910"/>
                <a:gd name="connsiteY3" fmla="*/ 0 h 149910"/>
                <a:gd name="connsiteX4" fmla="*/ 149911 w 149910"/>
                <a:gd name="connsiteY4" fmla="*/ 74955 h 1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10" h="149910">
                  <a:moveTo>
                    <a:pt x="149911" y="74955"/>
                  </a:moveTo>
                  <a:cubicBezTo>
                    <a:pt x="149911" y="116352"/>
                    <a:pt x="116352" y="149911"/>
                    <a:pt x="74956" y="149911"/>
                  </a:cubicBezTo>
                  <a:cubicBezTo>
                    <a:pt x="33559" y="149911"/>
                    <a:pt x="0" y="116352"/>
                    <a:pt x="0" y="74955"/>
                  </a:cubicBezTo>
                  <a:cubicBezTo>
                    <a:pt x="0" y="33559"/>
                    <a:pt x="33559" y="0"/>
                    <a:pt x="74956" y="0"/>
                  </a:cubicBezTo>
                  <a:cubicBezTo>
                    <a:pt x="116352" y="0"/>
                    <a:pt x="149911" y="33559"/>
                    <a:pt x="149911" y="74955"/>
                  </a:cubicBezTo>
                  <a:close/>
                </a:path>
              </a:pathLst>
            </a:custGeom>
            <a:solidFill>
              <a:srgbClr val="F2F2F2"/>
            </a:solidFill>
            <a:ln w="19050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b">
            <a:noAutofit/>
          </a:bodyPr>
          <a:lstStyle>
            <a:lvl1pPr>
              <a:defRPr sz="2400" b="1" cap="none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3" name="Picture 9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743FEE-68D9-46C1-8EC8-8FB74AFC0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616" y="4647284"/>
            <a:ext cx="877824" cy="432906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6BB47E3-5861-4D95-8557-4D777AD67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7453" y="4767263"/>
            <a:ext cx="636198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65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FB125-5211-4FC9-B6D6-617F6E5713F8}"/>
              </a:ext>
            </a:extLst>
          </p:cNvPr>
          <p:cNvGrpSpPr/>
          <p:nvPr userDrawn="1"/>
        </p:nvGrpSpPr>
        <p:grpSpPr>
          <a:xfrm rot="20646766">
            <a:off x="6280135" y="-1019552"/>
            <a:ext cx="3208122" cy="3861506"/>
            <a:chOff x="6195553" y="3415583"/>
            <a:chExt cx="1754294" cy="211158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1970890-2E60-4693-AAF2-E5242DBD4369}"/>
                </a:ext>
              </a:extLst>
            </p:cNvPr>
            <p:cNvSpPr/>
            <p:nvPr/>
          </p:nvSpPr>
          <p:spPr>
            <a:xfrm>
              <a:off x="6276136" y="3511901"/>
              <a:ext cx="796791" cy="784374"/>
            </a:xfrm>
            <a:custGeom>
              <a:avLst/>
              <a:gdLst>
                <a:gd name="connsiteX0" fmla="*/ 0 w 796791"/>
                <a:gd name="connsiteY0" fmla="*/ 784374 h 784374"/>
                <a:gd name="connsiteX1" fmla="*/ 796792 w 796791"/>
                <a:gd name="connsiteY1" fmla="*/ 0 h 7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6791" h="784374">
                  <a:moveTo>
                    <a:pt x="0" y="784374"/>
                  </a:moveTo>
                  <a:cubicBezTo>
                    <a:pt x="75971" y="382302"/>
                    <a:pt x="393577" y="69648"/>
                    <a:pt x="796792" y="0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9F26E26-2D65-461D-841F-898FC8AAD5C5}"/>
                </a:ext>
              </a:extLst>
            </p:cNvPr>
            <p:cNvSpPr/>
            <p:nvPr/>
          </p:nvSpPr>
          <p:spPr>
            <a:xfrm>
              <a:off x="7433269" y="3517617"/>
              <a:ext cx="516578" cy="288111"/>
            </a:xfrm>
            <a:custGeom>
              <a:avLst/>
              <a:gdLst>
                <a:gd name="connsiteX0" fmla="*/ 0 w 516578"/>
                <a:gd name="connsiteY0" fmla="*/ 0 h 288111"/>
                <a:gd name="connsiteX1" fmla="*/ 516579 w 516578"/>
                <a:gd name="connsiteY1" fmla="*/ 288111 h 28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6578" h="288111">
                  <a:moveTo>
                    <a:pt x="0" y="0"/>
                  </a:moveTo>
                  <a:cubicBezTo>
                    <a:pt x="197739" y="40590"/>
                    <a:pt x="378133" y="141203"/>
                    <a:pt x="516579" y="288111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0CC49F-1C7F-4E84-98B3-5822F99B3760}"/>
                </a:ext>
              </a:extLst>
            </p:cNvPr>
            <p:cNvSpPr/>
            <p:nvPr/>
          </p:nvSpPr>
          <p:spPr>
            <a:xfrm>
              <a:off x="7427011" y="5158449"/>
              <a:ext cx="519560" cy="282682"/>
            </a:xfrm>
            <a:custGeom>
              <a:avLst/>
              <a:gdLst>
                <a:gd name="connsiteX0" fmla="*/ 519560 w 519560"/>
                <a:gd name="connsiteY0" fmla="*/ 0 h 282682"/>
                <a:gd name="connsiteX1" fmla="*/ 0 w 519560"/>
                <a:gd name="connsiteY1" fmla="*/ 282683 h 28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60" h="282682">
                  <a:moveTo>
                    <a:pt x="519560" y="0"/>
                  </a:moveTo>
                  <a:cubicBezTo>
                    <a:pt x="379590" y="145447"/>
                    <a:pt x="198149" y="244164"/>
                    <a:pt x="0" y="282683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CA2BC12-526F-4FC9-8AF0-7FE6436F8409}"/>
                </a:ext>
              </a:extLst>
            </p:cNvPr>
            <p:cNvSpPr/>
            <p:nvPr/>
          </p:nvSpPr>
          <p:spPr>
            <a:xfrm>
              <a:off x="6282704" y="4692324"/>
              <a:ext cx="770021" cy="748807"/>
            </a:xfrm>
            <a:custGeom>
              <a:avLst/>
              <a:gdLst>
                <a:gd name="connsiteX0" fmla="*/ 770022 w 770021"/>
                <a:gd name="connsiteY0" fmla="*/ 748808 h 748807"/>
                <a:gd name="connsiteX1" fmla="*/ 0 w 770021"/>
                <a:gd name="connsiteY1" fmla="*/ 0 h 74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0021" h="748807">
                  <a:moveTo>
                    <a:pt x="770022" y="748808"/>
                  </a:moveTo>
                  <a:cubicBezTo>
                    <a:pt x="387337" y="674427"/>
                    <a:pt x="85042" y="380457"/>
                    <a:pt x="0" y="0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4CCBB98-AFE1-4370-8034-8324A996BAD0}"/>
                </a:ext>
              </a:extLst>
            </p:cNvPr>
            <p:cNvSpPr/>
            <p:nvPr/>
          </p:nvSpPr>
          <p:spPr>
            <a:xfrm>
              <a:off x="7087107" y="3415583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4A46EF3-7685-4818-ABE2-34160E766DD3}"/>
                </a:ext>
              </a:extLst>
            </p:cNvPr>
            <p:cNvSpPr/>
            <p:nvPr/>
          </p:nvSpPr>
          <p:spPr>
            <a:xfrm>
              <a:off x="6195553" y="4500886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D83D440-B4AB-47B1-942B-6DA552A24DF5}"/>
                </a:ext>
              </a:extLst>
            </p:cNvPr>
            <p:cNvSpPr/>
            <p:nvPr/>
          </p:nvSpPr>
          <p:spPr>
            <a:xfrm>
              <a:off x="7238040" y="5364623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7734863-360E-4CA0-A28E-CA00751675F7}"/>
                </a:ext>
              </a:extLst>
            </p:cNvPr>
            <p:cNvSpPr/>
            <p:nvPr/>
          </p:nvSpPr>
          <p:spPr>
            <a:xfrm>
              <a:off x="7541565" y="4572897"/>
              <a:ext cx="149910" cy="149910"/>
            </a:xfrm>
            <a:custGeom>
              <a:avLst/>
              <a:gdLst>
                <a:gd name="connsiteX0" fmla="*/ 149911 w 149910"/>
                <a:gd name="connsiteY0" fmla="*/ 74955 h 149910"/>
                <a:gd name="connsiteX1" fmla="*/ 74956 w 149910"/>
                <a:gd name="connsiteY1" fmla="*/ 149911 h 149910"/>
                <a:gd name="connsiteX2" fmla="*/ 0 w 149910"/>
                <a:gd name="connsiteY2" fmla="*/ 74955 h 149910"/>
                <a:gd name="connsiteX3" fmla="*/ 74956 w 149910"/>
                <a:gd name="connsiteY3" fmla="*/ 0 h 149910"/>
                <a:gd name="connsiteX4" fmla="*/ 149911 w 149910"/>
                <a:gd name="connsiteY4" fmla="*/ 74955 h 1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10" h="149910">
                  <a:moveTo>
                    <a:pt x="149911" y="74955"/>
                  </a:moveTo>
                  <a:cubicBezTo>
                    <a:pt x="149911" y="116352"/>
                    <a:pt x="116352" y="149911"/>
                    <a:pt x="74956" y="149911"/>
                  </a:cubicBezTo>
                  <a:cubicBezTo>
                    <a:pt x="33559" y="149911"/>
                    <a:pt x="0" y="116352"/>
                    <a:pt x="0" y="74955"/>
                  </a:cubicBezTo>
                  <a:cubicBezTo>
                    <a:pt x="0" y="33559"/>
                    <a:pt x="33559" y="0"/>
                    <a:pt x="74956" y="0"/>
                  </a:cubicBezTo>
                  <a:cubicBezTo>
                    <a:pt x="116352" y="0"/>
                    <a:pt x="149911" y="33559"/>
                    <a:pt x="149911" y="74955"/>
                  </a:cubicBezTo>
                  <a:close/>
                </a:path>
              </a:pathLst>
            </a:custGeom>
            <a:solidFill>
              <a:srgbClr val="F2F2F2"/>
            </a:solidFill>
            <a:ln w="19050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BD69EA9-162A-4947-87DC-77FB6D496A3B}"/>
                </a:ext>
              </a:extLst>
            </p:cNvPr>
            <p:cNvSpPr/>
            <p:nvPr/>
          </p:nvSpPr>
          <p:spPr>
            <a:xfrm>
              <a:off x="6359601" y="4148837"/>
              <a:ext cx="627840" cy="430520"/>
            </a:xfrm>
            <a:custGeom>
              <a:avLst/>
              <a:gdLst>
                <a:gd name="connsiteX0" fmla="*/ 0 w 627840"/>
                <a:gd name="connsiteY0" fmla="*/ 430520 h 430520"/>
                <a:gd name="connsiteX1" fmla="*/ 440879 w 627840"/>
                <a:gd name="connsiteY1" fmla="*/ 430520 h 430520"/>
                <a:gd name="connsiteX2" fmla="*/ 440879 w 627840"/>
                <a:gd name="connsiteY2" fmla="*/ 0 h 430520"/>
                <a:gd name="connsiteX3" fmla="*/ 627840 w 627840"/>
                <a:gd name="connsiteY3" fmla="*/ 0 h 43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0" h="430520">
                  <a:moveTo>
                    <a:pt x="0" y="430520"/>
                  </a:moveTo>
                  <a:lnTo>
                    <a:pt x="440879" y="430520"/>
                  </a:lnTo>
                  <a:lnTo>
                    <a:pt x="440879" y="0"/>
                  </a:lnTo>
                  <a:lnTo>
                    <a:pt x="627840" y="0"/>
                  </a:lnTo>
                </a:path>
              </a:pathLst>
            </a:custGeom>
            <a:noFill/>
            <a:ln w="190500" cap="flat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FD7FE0C-2282-4330-A6B8-47D55C0D03AF}"/>
                </a:ext>
              </a:extLst>
            </p:cNvPr>
            <p:cNvSpPr/>
            <p:nvPr/>
          </p:nvSpPr>
          <p:spPr>
            <a:xfrm>
              <a:off x="6811185" y="4698087"/>
              <a:ext cx="324655" cy="186966"/>
            </a:xfrm>
            <a:custGeom>
              <a:avLst/>
              <a:gdLst>
                <a:gd name="connsiteX0" fmla="*/ 0 w 324655"/>
                <a:gd name="connsiteY0" fmla="*/ 0 h 186966"/>
                <a:gd name="connsiteX1" fmla="*/ 0 w 324655"/>
                <a:gd name="connsiteY1" fmla="*/ 186966 h 186966"/>
                <a:gd name="connsiteX2" fmla="*/ 324656 w 324655"/>
                <a:gd name="connsiteY2" fmla="*/ 186966 h 18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655" h="186966">
                  <a:moveTo>
                    <a:pt x="0" y="0"/>
                  </a:moveTo>
                  <a:lnTo>
                    <a:pt x="0" y="186966"/>
                  </a:lnTo>
                  <a:lnTo>
                    <a:pt x="324656" y="186966"/>
                  </a:ln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DD49D9A-BE27-4973-BF9C-145860E72C28}"/>
                </a:ext>
              </a:extLst>
            </p:cNvPr>
            <p:cNvSpPr/>
            <p:nvPr/>
          </p:nvSpPr>
          <p:spPr>
            <a:xfrm>
              <a:off x="7313368" y="4696411"/>
              <a:ext cx="300980" cy="668797"/>
            </a:xfrm>
            <a:custGeom>
              <a:avLst/>
              <a:gdLst>
                <a:gd name="connsiteX0" fmla="*/ 0 w 300980"/>
                <a:gd name="connsiteY0" fmla="*/ 668798 h 668797"/>
                <a:gd name="connsiteX1" fmla="*/ 0 w 300980"/>
                <a:gd name="connsiteY1" fmla="*/ 187919 h 668797"/>
                <a:gd name="connsiteX2" fmla="*/ 300980 w 300980"/>
                <a:gd name="connsiteY2" fmla="*/ 187919 h 668797"/>
                <a:gd name="connsiteX3" fmla="*/ 300980 w 300980"/>
                <a:gd name="connsiteY3" fmla="*/ 0 h 6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980" h="668797">
                  <a:moveTo>
                    <a:pt x="0" y="668798"/>
                  </a:moveTo>
                  <a:lnTo>
                    <a:pt x="0" y="187919"/>
                  </a:lnTo>
                  <a:lnTo>
                    <a:pt x="300980" y="187919"/>
                  </a:lnTo>
                  <a:lnTo>
                    <a:pt x="300980" y="0"/>
                  </a:lnTo>
                </a:path>
              </a:pathLst>
            </a:custGeom>
            <a:noFill/>
            <a:ln w="190500" cap="flat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D932175-9C68-4895-B6F9-C7AFFF978AAE}"/>
                </a:ext>
              </a:extLst>
            </p:cNvPr>
            <p:cNvSpPr/>
            <p:nvPr/>
          </p:nvSpPr>
          <p:spPr>
            <a:xfrm>
              <a:off x="7165016" y="3587452"/>
              <a:ext cx="447494" cy="861356"/>
            </a:xfrm>
            <a:custGeom>
              <a:avLst/>
              <a:gdLst>
                <a:gd name="connsiteX0" fmla="*/ 447494 w 447494"/>
                <a:gd name="connsiteY0" fmla="*/ 861356 h 861356"/>
                <a:gd name="connsiteX1" fmla="*/ 447494 w 447494"/>
                <a:gd name="connsiteY1" fmla="*/ 558328 h 861356"/>
                <a:gd name="connsiteX2" fmla="*/ 0 w 447494"/>
                <a:gd name="connsiteY2" fmla="*/ 558328 h 861356"/>
                <a:gd name="connsiteX3" fmla="*/ 0 w 447494"/>
                <a:gd name="connsiteY3" fmla="*/ 0 h 86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494" h="861356">
                  <a:moveTo>
                    <a:pt x="447494" y="861356"/>
                  </a:moveTo>
                  <a:lnTo>
                    <a:pt x="447494" y="558328"/>
                  </a:lnTo>
                  <a:lnTo>
                    <a:pt x="0" y="558328"/>
                  </a:lnTo>
                  <a:lnTo>
                    <a:pt x="0" y="0"/>
                  </a:ln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441DC71-D2FA-40AC-91FE-F183A7994D97}"/>
                </a:ext>
              </a:extLst>
            </p:cNvPr>
            <p:cNvSpPr/>
            <p:nvPr/>
          </p:nvSpPr>
          <p:spPr>
            <a:xfrm>
              <a:off x="7025408" y="4365122"/>
              <a:ext cx="224818" cy="360067"/>
            </a:xfrm>
            <a:custGeom>
              <a:avLst/>
              <a:gdLst>
                <a:gd name="connsiteX0" fmla="*/ 0 w 224818"/>
                <a:gd name="connsiteY0" fmla="*/ 0 h 360067"/>
                <a:gd name="connsiteX1" fmla="*/ 15107 w 224818"/>
                <a:gd name="connsiteY1" fmla="*/ 30213 h 360067"/>
                <a:gd name="connsiteX2" fmla="*/ 28413 w 224818"/>
                <a:gd name="connsiteY2" fmla="*/ 229410 h 360067"/>
                <a:gd name="connsiteX3" fmla="*/ 84744 w 224818"/>
                <a:gd name="connsiteY3" fmla="*/ 330594 h 360067"/>
                <a:gd name="connsiteX4" fmla="*/ 153333 w 224818"/>
                <a:gd name="connsiteY4" fmla="*/ 359959 h 360067"/>
                <a:gd name="connsiteX5" fmla="*/ 224819 w 224818"/>
                <a:gd name="connsiteY5" fmla="*/ 350339 h 360067"/>
                <a:gd name="connsiteX6" fmla="*/ 171174 w 224818"/>
                <a:gd name="connsiteY6" fmla="*/ 287798 h 360067"/>
                <a:gd name="connsiteX7" fmla="*/ 162782 w 224818"/>
                <a:gd name="connsiteY7" fmla="*/ 127540 h 360067"/>
                <a:gd name="connsiteX8" fmla="*/ 119148 w 224818"/>
                <a:gd name="connsiteY8" fmla="*/ 54540 h 360067"/>
                <a:gd name="connsiteX9" fmla="*/ 52864 w 224818"/>
                <a:gd name="connsiteY9" fmla="*/ 11754 h 360067"/>
                <a:gd name="connsiteX10" fmla="*/ 0 w 224818"/>
                <a:gd name="connsiteY10" fmla="*/ 0 h 36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18" h="360067">
                  <a:moveTo>
                    <a:pt x="0" y="0"/>
                  </a:moveTo>
                  <a:cubicBezTo>
                    <a:pt x="0" y="0"/>
                    <a:pt x="9230" y="13430"/>
                    <a:pt x="15107" y="30213"/>
                  </a:cubicBezTo>
                  <a:cubicBezTo>
                    <a:pt x="31890" y="73000"/>
                    <a:pt x="22317" y="179232"/>
                    <a:pt x="28413" y="229410"/>
                  </a:cubicBezTo>
                  <a:cubicBezTo>
                    <a:pt x="38033" y="279730"/>
                    <a:pt x="60503" y="307486"/>
                    <a:pt x="84744" y="330594"/>
                  </a:cubicBezTo>
                  <a:cubicBezTo>
                    <a:pt x="118586" y="358112"/>
                    <a:pt x="137722" y="357664"/>
                    <a:pt x="153333" y="359959"/>
                  </a:cubicBezTo>
                  <a:cubicBezTo>
                    <a:pt x="198244" y="360798"/>
                    <a:pt x="202330" y="356664"/>
                    <a:pt x="224819" y="350339"/>
                  </a:cubicBezTo>
                  <a:cubicBezTo>
                    <a:pt x="184928" y="330641"/>
                    <a:pt x="178108" y="316211"/>
                    <a:pt x="171174" y="287798"/>
                  </a:cubicBezTo>
                  <a:cubicBezTo>
                    <a:pt x="160820" y="235029"/>
                    <a:pt x="170974" y="180032"/>
                    <a:pt x="162782" y="127540"/>
                  </a:cubicBezTo>
                  <a:cubicBezTo>
                    <a:pt x="157534" y="100003"/>
                    <a:pt x="139284" y="75352"/>
                    <a:pt x="119148" y="54540"/>
                  </a:cubicBezTo>
                  <a:cubicBezTo>
                    <a:pt x="83248" y="24746"/>
                    <a:pt x="81391" y="23498"/>
                    <a:pt x="52864" y="11754"/>
                  </a:cubicBezTo>
                  <a:cubicBezTo>
                    <a:pt x="37757" y="587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591349-E994-4A87-82B2-783364DBE7FE}"/>
                </a:ext>
              </a:extLst>
            </p:cNvPr>
            <p:cNvSpPr/>
            <p:nvPr/>
          </p:nvSpPr>
          <p:spPr>
            <a:xfrm>
              <a:off x="7224909" y="4365127"/>
              <a:ext cx="170745" cy="324728"/>
            </a:xfrm>
            <a:custGeom>
              <a:avLst/>
              <a:gdLst>
                <a:gd name="connsiteX0" fmla="*/ 170745 w 170745"/>
                <a:gd name="connsiteY0" fmla="*/ 242 h 324728"/>
                <a:gd name="connsiteX1" fmla="*/ 10639 w 170745"/>
                <a:gd name="connsiteY1" fmla="*/ 121467 h 324728"/>
                <a:gd name="connsiteX2" fmla="*/ 38 w 170745"/>
                <a:gd name="connsiteY2" fmla="*/ 215422 h 324728"/>
                <a:gd name="connsiteX3" fmla="*/ 64018 w 170745"/>
                <a:gd name="connsiteY3" fmla="*/ 324521 h 324728"/>
                <a:gd name="connsiteX4" fmla="*/ 123673 w 170745"/>
                <a:gd name="connsiteY4" fmla="*/ 300023 h 324728"/>
                <a:gd name="connsiteX5" fmla="*/ 155724 w 170745"/>
                <a:gd name="connsiteY5" fmla="*/ 222518 h 324728"/>
                <a:gd name="connsiteX6" fmla="*/ 150047 w 170745"/>
                <a:gd name="connsiteY6" fmla="*/ 107446 h 324728"/>
                <a:gd name="connsiteX7" fmla="*/ 170745 w 170745"/>
                <a:gd name="connsiteY7" fmla="*/ 242 h 32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45" h="324728">
                  <a:moveTo>
                    <a:pt x="170745" y="242"/>
                  </a:moveTo>
                  <a:cubicBezTo>
                    <a:pt x="50102" y="-5406"/>
                    <a:pt x="17412" y="89206"/>
                    <a:pt x="10639" y="121467"/>
                  </a:cubicBezTo>
                  <a:cubicBezTo>
                    <a:pt x="3934" y="151004"/>
                    <a:pt x="2391" y="186456"/>
                    <a:pt x="38" y="215422"/>
                  </a:cubicBezTo>
                  <a:cubicBezTo>
                    <a:pt x="-1495" y="303718"/>
                    <a:pt x="43529" y="319940"/>
                    <a:pt x="64018" y="324521"/>
                  </a:cubicBezTo>
                  <a:cubicBezTo>
                    <a:pt x="75829" y="325550"/>
                    <a:pt x="100803" y="323530"/>
                    <a:pt x="123673" y="300023"/>
                  </a:cubicBezTo>
                  <a:cubicBezTo>
                    <a:pt x="146533" y="276515"/>
                    <a:pt x="152067" y="251322"/>
                    <a:pt x="155724" y="222518"/>
                  </a:cubicBezTo>
                  <a:cubicBezTo>
                    <a:pt x="157286" y="191990"/>
                    <a:pt x="153134" y="146461"/>
                    <a:pt x="150047" y="107446"/>
                  </a:cubicBezTo>
                  <a:cubicBezTo>
                    <a:pt x="149895" y="65012"/>
                    <a:pt x="147885" y="32780"/>
                    <a:pt x="170745" y="242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A106BE7-5C82-41A1-9C11-FF0C6EDF5E80}"/>
                </a:ext>
              </a:extLst>
            </p:cNvPr>
            <p:cNvSpPr/>
            <p:nvPr/>
          </p:nvSpPr>
          <p:spPr>
            <a:xfrm>
              <a:off x="7153691" y="4298751"/>
              <a:ext cx="110566" cy="170297"/>
            </a:xfrm>
            <a:custGeom>
              <a:avLst/>
              <a:gdLst>
                <a:gd name="connsiteX0" fmla="*/ 55978 w 110566"/>
                <a:gd name="connsiteY0" fmla="*/ 170297 h 170297"/>
                <a:gd name="connsiteX1" fmla="*/ 110566 w 110566"/>
                <a:gd name="connsiteY1" fmla="*/ 69685 h 170297"/>
                <a:gd name="connsiteX2" fmla="*/ 55978 w 110566"/>
                <a:gd name="connsiteY2" fmla="*/ 0 h 170297"/>
                <a:gd name="connsiteX3" fmla="*/ 0 w 110566"/>
                <a:gd name="connsiteY3" fmla="*/ 69685 h 170297"/>
                <a:gd name="connsiteX4" fmla="*/ 55978 w 110566"/>
                <a:gd name="connsiteY4" fmla="*/ 170297 h 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66" h="170297">
                  <a:moveTo>
                    <a:pt x="55978" y="170297"/>
                  </a:moveTo>
                  <a:cubicBezTo>
                    <a:pt x="67723" y="106880"/>
                    <a:pt x="77676" y="96307"/>
                    <a:pt x="110566" y="69685"/>
                  </a:cubicBezTo>
                  <a:cubicBezTo>
                    <a:pt x="95669" y="27851"/>
                    <a:pt x="76333" y="12135"/>
                    <a:pt x="55978" y="0"/>
                  </a:cubicBezTo>
                  <a:cubicBezTo>
                    <a:pt x="37186" y="10573"/>
                    <a:pt x="14983" y="26584"/>
                    <a:pt x="0" y="69685"/>
                  </a:cubicBezTo>
                  <a:cubicBezTo>
                    <a:pt x="34452" y="95136"/>
                    <a:pt x="42091" y="106832"/>
                    <a:pt x="55978" y="170297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AB45847-A444-4406-B6B8-46A1BA322988}"/>
                </a:ext>
              </a:extLst>
            </p:cNvPr>
            <p:cNvSpPr/>
            <p:nvPr/>
          </p:nvSpPr>
          <p:spPr>
            <a:xfrm>
              <a:off x="6938366" y="4063138"/>
              <a:ext cx="149910" cy="149910"/>
            </a:xfrm>
            <a:custGeom>
              <a:avLst/>
              <a:gdLst>
                <a:gd name="connsiteX0" fmla="*/ 149911 w 149910"/>
                <a:gd name="connsiteY0" fmla="*/ 74955 h 149910"/>
                <a:gd name="connsiteX1" fmla="*/ 74956 w 149910"/>
                <a:gd name="connsiteY1" fmla="*/ 149911 h 149910"/>
                <a:gd name="connsiteX2" fmla="*/ 0 w 149910"/>
                <a:gd name="connsiteY2" fmla="*/ 74955 h 149910"/>
                <a:gd name="connsiteX3" fmla="*/ 74956 w 149910"/>
                <a:gd name="connsiteY3" fmla="*/ 0 h 149910"/>
                <a:gd name="connsiteX4" fmla="*/ 149911 w 149910"/>
                <a:gd name="connsiteY4" fmla="*/ 74955 h 1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10" h="149910">
                  <a:moveTo>
                    <a:pt x="149911" y="74955"/>
                  </a:moveTo>
                  <a:cubicBezTo>
                    <a:pt x="149911" y="116352"/>
                    <a:pt x="116352" y="149911"/>
                    <a:pt x="74956" y="149911"/>
                  </a:cubicBezTo>
                  <a:cubicBezTo>
                    <a:pt x="33559" y="149911"/>
                    <a:pt x="0" y="116352"/>
                    <a:pt x="0" y="74955"/>
                  </a:cubicBezTo>
                  <a:cubicBezTo>
                    <a:pt x="0" y="33559"/>
                    <a:pt x="33559" y="0"/>
                    <a:pt x="74956" y="0"/>
                  </a:cubicBezTo>
                  <a:cubicBezTo>
                    <a:pt x="116352" y="0"/>
                    <a:pt x="149911" y="33559"/>
                    <a:pt x="149911" y="74955"/>
                  </a:cubicBezTo>
                  <a:close/>
                </a:path>
              </a:pathLst>
            </a:custGeom>
            <a:solidFill>
              <a:srgbClr val="F2F2F2"/>
            </a:solidFill>
            <a:ln w="19050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b">
            <a:noAutofit/>
          </a:bodyPr>
          <a:lstStyle>
            <a:lvl1pPr>
              <a:defRPr sz="2400" b="1" cap="none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3" name="Picture 9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743FEE-68D9-46C1-8EC8-8FB74AFC0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616" y="4647284"/>
            <a:ext cx="877824" cy="432906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6BB47E3-5861-4D95-8557-4D777AD67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7453" y="4767263"/>
            <a:ext cx="636198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7078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723789D-C5C4-4535-9240-92F01DD4380E}"/>
              </a:ext>
            </a:extLst>
          </p:cNvPr>
          <p:cNvGrpSpPr/>
          <p:nvPr userDrawn="1"/>
        </p:nvGrpSpPr>
        <p:grpSpPr>
          <a:xfrm rot="20646766">
            <a:off x="6280135" y="-1019552"/>
            <a:ext cx="3208122" cy="3861506"/>
            <a:chOff x="6195553" y="3415583"/>
            <a:chExt cx="1754294" cy="211158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9CCCBA-480A-483A-AA46-88DD8CC2509C}"/>
                </a:ext>
              </a:extLst>
            </p:cNvPr>
            <p:cNvSpPr/>
            <p:nvPr/>
          </p:nvSpPr>
          <p:spPr>
            <a:xfrm>
              <a:off x="6276136" y="3511901"/>
              <a:ext cx="796791" cy="784374"/>
            </a:xfrm>
            <a:custGeom>
              <a:avLst/>
              <a:gdLst>
                <a:gd name="connsiteX0" fmla="*/ 0 w 796791"/>
                <a:gd name="connsiteY0" fmla="*/ 784374 h 784374"/>
                <a:gd name="connsiteX1" fmla="*/ 796792 w 796791"/>
                <a:gd name="connsiteY1" fmla="*/ 0 h 7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6791" h="784374">
                  <a:moveTo>
                    <a:pt x="0" y="784374"/>
                  </a:moveTo>
                  <a:cubicBezTo>
                    <a:pt x="75971" y="382302"/>
                    <a:pt x="393577" y="69648"/>
                    <a:pt x="796792" y="0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45FC5EF-2F9A-4E57-96D0-C97372DA9850}"/>
                </a:ext>
              </a:extLst>
            </p:cNvPr>
            <p:cNvSpPr/>
            <p:nvPr/>
          </p:nvSpPr>
          <p:spPr>
            <a:xfrm>
              <a:off x="7433269" y="3517617"/>
              <a:ext cx="516578" cy="288111"/>
            </a:xfrm>
            <a:custGeom>
              <a:avLst/>
              <a:gdLst>
                <a:gd name="connsiteX0" fmla="*/ 0 w 516578"/>
                <a:gd name="connsiteY0" fmla="*/ 0 h 288111"/>
                <a:gd name="connsiteX1" fmla="*/ 516579 w 516578"/>
                <a:gd name="connsiteY1" fmla="*/ 288111 h 28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6578" h="288111">
                  <a:moveTo>
                    <a:pt x="0" y="0"/>
                  </a:moveTo>
                  <a:cubicBezTo>
                    <a:pt x="197739" y="40590"/>
                    <a:pt x="378133" y="141203"/>
                    <a:pt x="516579" y="288111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1D46BFF-707C-400B-ADD5-062474686FAE}"/>
                </a:ext>
              </a:extLst>
            </p:cNvPr>
            <p:cNvSpPr/>
            <p:nvPr/>
          </p:nvSpPr>
          <p:spPr>
            <a:xfrm>
              <a:off x="7427011" y="5158449"/>
              <a:ext cx="519560" cy="282682"/>
            </a:xfrm>
            <a:custGeom>
              <a:avLst/>
              <a:gdLst>
                <a:gd name="connsiteX0" fmla="*/ 519560 w 519560"/>
                <a:gd name="connsiteY0" fmla="*/ 0 h 282682"/>
                <a:gd name="connsiteX1" fmla="*/ 0 w 519560"/>
                <a:gd name="connsiteY1" fmla="*/ 282683 h 28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60" h="282682">
                  <a:moveTo>
                    <a:pt x="519560" y="0"/>
                  </a:moveTo>
                  <a:cubicBezTo>
                    <a:pt x="379590" y="145447"/>
                    <a:pt x="198149" y="244164"/>
                    <a:pt x="0" y="282683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2ADA5E-D072-41B1-913D-8A7C81774257}"/>
                </a:ext>
              </a:extLst>
            </p:cNvPr>
            <p:cNvSpPr/>
            <p:nvPr/>
          </p:nvSpPr>
          <p:spPr>
            <a:xfrm>
              <a:off x="6282704" y="4692324"/>
              <a:ext cx="770021" cy="748807"/>
            </a:xfrm>
            <a:custGeom>
              <a:avLst/>
              <a:gdLst>
                <a:gd name="connsiteX0" fmla="*/ 770022 w 770021"/>
                <a:gd name="connsiteY0" fmla="*/ 748808 h 748807"/>
                <a:gd name="connsiteX1" fmla="*/ 0 w 770021"/>
                <a:gd name="connsiteY1" fmla="*/ 0 h 74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0021" h="748807">
                  <a:moveTo>
                    <a:pt x="770022" y="748808"/>
                  </a:moveTo>
                  <a:cubicBezTo>
                    <a:pt x="387337" y="674427"/>
                    <a:pt x="85042" y="380457"/>
                    <a:pt x="0" y="0"/>
                  </a:cubicBez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839DE3F-48A3-4AD7-A7F9-4C4A4733B64D}"/>
                </a:ext>
              </a:extLst>
            </p:cNvPr>
            <p:cNvSpPr/>
            <p:nvPr/>
          </p:nvSpPr>
          <p:spPr>
            <a:xfrm>
              <a:off x="7087107" y="3415583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A4B58F-DBAD-46C3-ABB9-3C5D5A1BC162}"/>
                </a:ext>
              </a:extLst>
            </p:cNvPr>
            <p:cNvSpPr/>
            <p:nvPr/>
          </p:nvSpPr>
          <p:spPr>
            <a:xfrm>
              <a:off x="6195553" y="4500886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B3B607B-B598-4615-8418-EFD1A8BB133C}"/>
                </a:ext>
              </a:extLst>
            </p:cNvPr>
            <p:cNvSpPr/>
            <p:nvPr/>
          </p:nvSpPr>
          <p:spPr>
            <a:xfrm>
              <a:off x="7238040" y="5364623"/>
              <a:ext cx="162543" cy="162543"/>
            </a:xfrm>
            <a:custGeom>
              <a:avLst/>
              <a:gdLst>
                <a:gd name="connsiteX0" fmla="*/ 162544 w 162543"/>
                <a:gd name="connsiteY0" fmla="*/ 81272 h 162543"/>
                <a:gd name="connsiteX1" fmla="*/ 81272 w 162543"/>
                <a:gd name="connsiteY1" fmla="*/ 162544 h 162543"/>
                <a:gd name="connsiteX2" fmla="*/ 0 w 162543"/>
                <a:gd name="connsiteY2" fmla="*/ 81272 h 162543"/>
                <a:gd name="connsiteX3" fmla="*/ 81272 w 162543"/>
                <a:gd name="connsiteY3" fmla="*/ 0 h 162543"/>
                <a:gd name="connsiteX4" fmla="*/ 162544 w 162543"/>
                <a:gd name="connsiteY4" fmla="*/ 81272 h 16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43" h="162543">
                  <a:moveTo>
                    <a:pt x="162544" y="81272"/>
                  </a:moveTo>
                  <a:cubicBezTo>
                    <a:pt x="162544" y="126157"/>
                    <a:pt x="126157" y="162544"/>
                    <a:pt x="81272" y="162544"/>
                  </a:cubicBezTo>
                  <a:cubicBezTo>
                    <a:pt x="36387" y="162544"/>
                    <a:pt x="0" y="126157"/>
                    <a:pt x="0" y="81272"/>
                  </a:cubicBezTo>
                  <a:cubicBezTo>
                    <a:pt x="0" y="36387"/>
                    <a:pt x="36387" y="0"/>
                    <a:pt x="81272" y="0"/>
                  </a:cubicBezTo>
                  <a:cubicBezTo>
                    <a:pt x="126157" y="0"/>
                    <a:pt x="162544" y="36387"/>
                    <a:pt x="162544" y="81272"/>
                  </a:cubicBezTo>
                  <a:close/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1EE6503-3EBF-4041-BAA7-CE22CFD953C6}"/>
                </a:ext>
              </a:extLst>
            </p:cNvPr>
            <p:cNvSpPr/>
            <p:nvPr/>
          </p:nvSpPr>
          <p:spPr>
            <a:xfrm>
              <a:off x="7541565" y="4572897"/>
              <a:ext cx="149910" cy="149910"/>
            </a:xfrm>
            <a:custGeom>
              <a:avLst/>
              <a:gdLst>
                <a:gd name="connsiteX0" fmla="*/ 149911 w 149910"/>
                <a:gd name="connsiteY0" fmla="*/ 74955 h 149910"/>
                <a:gd name="connsiteX1" fmla="*/ 74956 w 149910"/>
                <a:gd name="connsiteY1" fmla="*/ 149911 h 149910"/>
                <a:gd name="connsiteX2" fmla="*/ 0 w 149910"/>
                <a:gd name="connsiteY2" fmla="*/ 74955 h 149910"/>
                <a:gd name="connsiteX3" fmla="*/ 74956 w 149910"/>
                <a:gd name="connsiteY3" fmla="*/ 0 h 149910"/>
                <a:gd name="connsiteX4" fmla="*/ 149911 w 149910"/>
                <a:gd name="connsiteY4" fmla="*/ 74955 h 1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10" h="149910">
                  <a:moveTo>
                    <a:pt x="149911" y="74955"/>
                  </a:moveTo>
                  <a:cubicBezTo>
                    <a:pt x="149911" y="116352"/>
                    <a:pt x="116352" y="149911"/>
                    <a:pt x="74956" y="149911"/>
                  </a:cubicBezTo>
                  <a:cubicBezTo>
                    <a:pt x="33559" y="149911"/>
                    <a:pt x="0" y="116352"/>
                    <a:pt x="0" y="74955"/>
                  </a:cubicBezTo>
                  <a:cubicBezTo>
                    <a:pt x="0" y="33559"/>
                    <a:pt x="33559" y="0"/>
                    <a:pt x="74956" y="0"/>
                  </a:cubicBezTo>
                  <a:cubicBezTo>
                    <a:pt x="116352" y="0"/>
                    <a:pt x="149911" y="33559"/>
                    <a:pt x="149911" y="74955"/>
                  </a:cubicBezTo>
                  <a:close/>
                </a:path>
              </a:pathLst>
            </a:custGeom>
            <a:solidFill>
              <a:srgbClr val="F2F2F2"/>
            </a:solidFill>
            <a:ln w="19050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44D3F9-6404-4077-9F0B-FBBB152E7CBF}"/>
                </a:ext>
              </a:extLst>
            </p:cNvPr>
            <p:cNvSpPr/>
            <p:nvPr/>
          </p:nvSpPr>
          <p:spPr>
            <a:xfrm>
              <a:off x="6359601" y="4148837"/>
              <a:ext cx="627840" cy="430520"/>
            </a:xfrm>
            <a:custGeom>
              <a:avLst/>
              <a:gdLst>
                <a:gd name="connsiteX0" fmla="*/ 0 w 627840"/>
                <a:gd name="connsiteY0" fmla="*/ 430520 h 430520"/>
                <a:gd name="connsiteX1" fmla="*/ 440879 w 627840"/>
                <a:gd name="connsiteY1" fmla="*/ 430520 h 430520"/>
                <a:gd name="connsiteX2" fmla="*/ 440879 w 627840"/>
                <a:gd name="connsiteY2" fmla="*/ 0 h 430520"/>
                <a:gd name="connsiteX3" fmla="*/ 627840 w 627840"/>
                <a:gd name="connsiteY3" fmla="*/ 0 h 43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0" h="430520">
                  <a:moveTo>
                    <a:pt x="0" y="430520"/>
                  </a:moveTo>
                  <a:lnTo>
                    <a:pt x="440879" y="430520"/>
                  </a:lnTo>
                  <a:lnTo>
                    <a:pt x="440879" y="0"/>
                  </a:lnTo>
                  <a:lnTo>
                    <a:pt x="627840" y="0"/>
                  </a:lnTo>
                </a:path>
              </a:pathLst>
            </a:custGeom>
            <a:noFill/>
            <a:ln w="190500" cap="flat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DB496A-B164-4A6E-9F6B-4D0F078F5C48}"/>
                </a:ext>
              </a:extLst>
            </p:cNvPr>
            <p:cNvSpPr/>
            <p:nvPr/>
          </p:nvSpPr>
          <p:spPr>
            <a:xfrm>
              <a:off x="6811185" y="4698087"/>
              <a:ext cx="324655" cy="186966"/>
            </a:xfrm>
            <a:custGeom>
              <a:avLst/>
              <a:gdLst>
                <a:gd name="connsiteX0" fmla="*/ 0 w 324655"/>
                <a:gd name="connsiteY0" fmla="*/ 0 h 186966"/>
                <a:gd name="connsiteX1" fmla="*/ 0 w 324655"/>
                <a:gd name="connsiteY1" fmla="*/ 186966 h 186966"/>
                <a:gd name="connsiteX2" fmla="*/ 324656 w 324655"/>
                <a:gd name="connsiteY2" fmla="*/ 186966 h 18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655" h="186966">
                  <a:moveTo>
                    <a:pt x="0" y="0"/>
                  </a:moveTo>
                  <a:lnTo>
                    <a:pt x="0" y="186966"/>
                  </a:lnTo>
                  <a:lnTo>
                    <a:pt x="324656" y="186966"/>
                  </a:ln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64EC87-90B4-4638-8906-6D20981DE4E4}"/>
                </a:ext>
              </a:extLst>
            </p:cNvPr>
            <p:cNvSpPr/>
            <p:nvPr/>
          </p:nvSpPr>
          <p:spPr>
            <a:xfrm>
              <a:off x="7313368" y="4696411"/>
              <a:ext cx="300980" cy="668797"/>
            </a:xfrm>
            <a:custGeom>
              <a:avLst/>
              <a:gdLst>
                <a:gd name="connsiteX0" fmla="*/ 0 w 300980"/>
                <a:gd name="connsiteY0" fmla="*/ 668798 h 668797"/>
                <a:gd name="connsiteX1" fmla="*/ 0 w 300980"/>
                <a:gd name="connsiteY1" fmla="*/ 187919 h 668797"/>
                <a:gd name="connsiteX2" fmla="*/ 300980 w 300980"/>
                <a:gd name="connsiteY2" fmla="*/ 187919 h 668797"/>
                <a:gd name="connsiteX3" fmla="*/ 300980 w 300980"/>
                <a:gd name="connsiteY3" fmla="*/ 0 h 6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980" h="668797">
                  <a:moveTo>
                    <a:pt x="0" y="668798"/>
                  </a:moveTo>
                  <a:lnTo>
                    <a:pt x="0" y="187919"/>
                  </a:lnTo>
                  <a:lnTo>
                    <a:pt x="300980" y="187919"/>
                  </a:lnTo>
                  <a:lnTo>
                    <a:pt x="300980" y="0"/>
                  </a:lnTo>
                </a:path>
              </a:pathLst>
            </a:custGeom>
            <a:noFill/>
            <a:ln w="190500" cap="flat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43714B6-9047-485F-B40C-378964EBB5D2}"/>
                </a:ext>
              </a:extLst>
            </p:cNvPr>
            <p:cNvSpPr/>
            <p:nvPr/>
          </p:nvSpPr>
          <p:spPr>
            <a:xfrm>
              <a:off x="7165016" y="3587452"/>
              <a:ext cx="447494" cy="861356"/>
            </a:xfrm>
            <a:custGeom>
              <a:avLst/>
              <a:gdLst>
                <a:gd name="connsiteX0" fmla="*/ 447494 w 447494"/>
                <a:gd name="connsiteY0" fmla="*/ 861356 h 861356"/>
                <a:gd name="connsiteX1" fmla="*/ 447494 w 447494"/>
                <a:gd name="connsiteY1" fmla="*/ 558328 h 861356"/>
                <a:gd name="connsiteX2" fmla="*/ 0 w 447494"/>
                <a:gd name="connsiteY2" fmla="*/ 558328 h 861356"/>
                <a:gd name="connsiteX3" fmla="*/ 0 w 447494"/>
                <a:gd name="connsiteY3" fmla="*/ 0 h 86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494" h="861356">
                  <a:moveTo>
                    <a:pt x="447494" y="861356"/>
                  </a:moveTo>
                  <a:lnTo>
                    <a:pt x="447494" y="558328"/>
                  </a:lnTo>
                  <a:lnTo>
                    <a:pt x="0" y="558328"/>
                  </a:lnTo>
                  <a:lnTo>
                    <a:pt x="0" y="0"/>
                  </a:lnTo>
                </a:path>
              </a:pathLst>
            </a:custGeom>
            <a:noFill/>
            <a:ln w="190500" cap="rnd">
              <a:solidFill>
                <a:srgbClr val="F2F2F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61D68B9-1632-4BE1-9144-017EFF34D213}"/>
                </a:ext>
              </a:extLst>
            </p:cNvPr>
            <p:cNvSpPr/>
            <p:nvPr/>
          </p:nvSpPr>
          <p:spPr>
            <a:xfrm>
              <a:off x="7025408" y="4365122"/>
              <a:ext cx="224818" cy="360067"/>
            </a:xfrm>
            <a:custGeom>
              <a:avLst/>
              <a:gdLst>
                <a:gd name="connsiteX0" fmla="*/ 0 w 224818"/>
                <a:gd name="connsiteY0" fmla="*/ 0 h 360067"/>
                <a:gd name="connsiteX1" fmla="*/ 15107 w 224818"/>
                <a:gd name="connsiteY1" fmla="*/ 30213 h 360067"/>
                <a:gd name="connsiteX2" fmla="*/ 28413 w 224818"/>
                <a:gd name="connsiteY2" fmla="*/ 229410 h 360067"/>
                <a:gd name="connsiteX3" fmla="*/ 84744 w 224818"/>
                <a:gd name="connsiteY3" fmla="*/ 330594 h 360067"/>
                <a:gd name="connsiteX4" fmla="*/ 153333 w 224818"/>
                <a:gd name="connsiteY4" fmla="*/ 359959 h 360067"/>
                <a:gd name="connsiteX5" fmla="*/ 224819 w 224818"/>
                <a:gd name="connsiteY5" fmla="*/ 350339 h 360067"/>
                <a:gd name="connsiteX6" fmla="*/ 171174 w 224818"/>
                <a:gd name="connsiteY6" fmla="*/ 287798 h 360067"/>
                <a:gd name="connsiteX7" fmla="*/ 162782 w 224818"/>
                <a:gd name="connsiteY7" fmla="*/ 127540 h 360067"/>
                <a:gd name="connsiteX8" fmla="*/ 119148 w 224818"/>
                <a:gd name="connsiteY8" fmla="*/ 54540 h 360067"/>
                <a:gd name="connsiteX9" fmla="*/ 52864 w 224818"/>
                <a:gd name="connsiteY9" fmla="*/ 11754 h 360067"/>
                <a:gd name="connsiteX10" fmla="*/ 0 w 224818"/>
                <a:gd name="connsiteY10" fmla="*/ 0 h 36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18" h="360067">
                  <a:moveTo>
                    <a:pt x="0" y="0"/>
                  </a:moveTo>
                  <a:cubicBezTo>
                    <a:pt x="0" y="0"/>
                    <a:pt x="9230" y="13430"/>
                    <a:pt x="15107" y="30213"/>
                  </a:cubicBezTo>
                  <a:cubicBezTo>
                    <a:pt x="31890" y="73000"/>
                    <a:pt x="22317" y="179232"/>
                    <a:pt x="28413" y="229410"/>
                  </a:cubicBezTo>
                  <a:cubicBezTo>
                    <a:pt x="38033" y="279730"/>
                    <a:pt x="60503" y="307486"/>
                    <a:pt x="84744" y="330594"/>
                  </a:cubicBezTo>
                  <a:cubicBezTo>
                    <a:pt x="118586" y="358112"/>
                    <a:pt x="137722" y="357664"/>
                    <a:pt x="153333" y="359959"/>
                  </a:cubicBezTo>
                  <a:cubicBezTo>
                    <a:pt x="198244" y="360798"/>
                    <a:pt x="202330" y="356664"/>
                    <a:pt x="224819" y="350339"/>
                  </a:cubicBezTo>
                  <a:cubicBezTo>
                    <a:pt x="184928" y="330641"/>
                    <a:pt x="178108" y="316211"/>
                    <a:pt x="171174" y="287798"/>
                  </a:cubicBezTo>
                  <a:cubicBezTo>
                    <a:pt x="160820" y="235029"/>
                    <a:pt x="170974" y="180032"/>
                    <a:pt x="162782" y="127540"/>
                  </a:cubicBezTo>
                  <a:cubicBezTo>
                    <a:pt x="157534" y="100003"/>
                    <a:pt x="139284" y="75352"/>
                    <a:pt x="119148" y="54540"/>
                  </a:cubicBezTo>
                  <a:cubicBezTo>
                    <a:pt x="83248" y="24746"/>
                    <a:pt x="81391" y="23498"/>
                    <a:pt x="52864" y="11754"/>
                  </a:cubicBezTo>
                  <a:cubicBezTo>
                    <a:pt x="37757" y="587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D39593-89A4-4609-A665-F9B45C394B41}"/>
                </a:ext>
              </a:extLst>
            </p:cNvPr>
            <p:cNvSpPr/>
            <p:nvPr/>
          </p:nvSpPr>
          <p:spPr>
            <a:xfrm>
              <a:off x="7224909" y="4365127"/>
              <a:ext cx="170745" cy="324728"/>
            </a:xfrm>
            <a:custGeom>
              <a:avLst/>
              <a:gdLst>
                <a:gd name="connsiteX0" fmla="*/ 170745 w 170745"/>
                <a:gd name="connsiteY0" fmla="*/ 242 h 324728"/>
                <a:gd name="connsiteX1" fmla="*/ 10639 w 170745"/>
                <a:gd name="connsiteY1" fmla="*/ 121467 h 324728"/>
                <a:gd name="connsiteX2" fmla="*/ 38 w 170745"/>
                <a:gd name="connsiteY2" fmla="*/ 215422 h 324728"/>
                <a:gd name="connsiteX3" fmla="*/ 64018 w 170745"/>
                <a:gd name="connsiteY3" fmla="*/ 324521 h 324728"/>
                <a:gd name="connsiteX4" fmla="*/ 123673 w 170745"/>
                <a:gd name="connsiteY4" fmla="*/ 300023 h 324728"/>
                <a:gd name="connsiteX5" fmla="*/ 155724 w 170745"/>
                <a:gd name="connsiteY5" fmla="*/ 222518 h 324728"/>
                <a:gd name="connsiteX6" fmla="*/ 150047 w 170745"/>
                <a:gd name="connsiteY6" fmla="*/ 107446 h 324728"/>
                <a:gd name="connsiteX7" fmla="*/ 170745 w 170745"/>
                <a:gd name="connsiteY7" fmla="*/ 242 h 32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45" h="324728">
                  <a:moveTo>
                    <a:pt x="170745" y="242"/>
                  </a:moveTo>
                  <a:cubicBezTo>
                    <a:pt x="50102" y="-5406"/>
                    <a:pt x="17412" y="89206"/>
                    <a:pt x="10639" y="121467"/>
                  </a:cubicBezTo>
                  <a:cubicBezTo>
                    <a:pt x="3934" y="151004"/>
                    <a:pt x="2391" y="186456"/>
                    <a:pt x="38" y="215422"/>
                  </a:cubicBezTo>
                  <a:cubicBezTo>
                    <a:pt x="-1495" y="303718"/>
                    <a:pt x="43529" y="319940"/>
                    <a:pt x="64018" y="324521"/>
                  </a:cubicBezTo>
                  <a:cubicBezTo>
                    <a:pt x="75829" y="325550"/>
                    <a:pt x="100803" y="323530"/>
                    <a:pt x="123673" y="300023"/>
                  </a:cubicBezTo>
                  <a:cubicBezTo>
                    <a:pt x="146533" y="276515"/>
                    <a:pt x="152067" y="251322"/>
                    <a:pt x="155724" y="222518"/>
                  </a:cubicBezTo>
                  <a:cubicBezTo>
                    <a:pt x="157286" y="191990"/>
                    <a:pt x="153134" y="146461"/>
                    <a:pt x="150047" y="107446"/>
                  </a:cubicBezTo>
                  <a:cubicBezTo>
                    <a:pt x="149895" y="65012"/>
                    <a:pt x="147885" y="32780"/>
                    <a:pt x="170745" y="242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0775F81-2577-4D47-9AF2-B6B8FE73EA9A}"/>
                </a:ext>
              </a:extLst>
            </p:cNvPr>
            <p:cNvSpPr/>
            <p:nvPr/>
          </p:nvSpPr>
          <p:spPr>
            <a:xfrm>
              <a:off x="7153691" y="4298751"/>
              <a:ext cx="110566" cy="170297"/>
            </a:xfrm>
            <a:custGeom>
              <a:avLst/>
              <a:gdLst>
                <a:gd name="connsiteX0" fmla="*/ 55978 w 110566"/>
                <a:gd name="connsiteY0" fmla="*/ 170297 h 170297"/>
                <a:gd name="connsiteX1" fmla="*/ 110566 w 110566"/>
                <a:gd name="connsiteY1" fmla="*/ 69685 h 170297"/>
                <a:gd name="connsiteX2" fmla="*/ 55978 w 110566"/>
                <a:gd name="connsiteY2" fmla="*/ 0 h 170297"/>
                <a:gd name="connsiteX3" fmla="*/ 0 w 110566"/>
                <a:gd name="connsiteY3" fmla="*/ 69685 h 170297"/>
                <a:gd name="connsiteX4" fmla="*/ 55978 w 110566"/>
                <a:gd name="connsiteY4" fmla="*/ 170297 h 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66" h="170297">
                  <a:moveTo>
                    <a:pt x="55978" y="170297"/>
                  </a:moveTo>
                  <a:cubicBezTo>
                    <a:pt x="67723" y="106880"/>
                    <a:pt x="77676" y="96307"/>
                    <a:pt x="110566" y="69685"/>
                  </a:cubicBezTo>
                  <a:cubicBezTo>
                    <a:pt x="95669" y="27851"/>
                    <a:pt x="76333" y="12135"/>
                    <a:pt x="55978" y="0"/>
                  </a:cubicBezTo>
                  <a:cubicBezTo>
                    <a:pt x="37186" y="10573"/>
                    <a:pt x="14983" y="26584"/>
                    <a:pt x="0" y="69685"/>
                  </a:cubicBezTo>
                  <a:cubicBezTo>
                    <a:pt x="34452" y="95136"/>
                    <a:pt x="42091" y="106832"/>
                    <a:pt x="55978" y="170297"/>
                  </a:cubicBezTo>
                  <a:close/>
                </a:path>
              </a:pathLst>
            </a:custGeom>
            <a:solidFill>
              <a:srgbClr val="F2F2F2"/>
            </a:solidFill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FA25106-32CA-477F-B3E6-14BB43BBD971}"/>
                </a:ext>
              </a:extLst>
            </p:cNvPr>
            <p:cNvSpPr/>
            <p:nvPr/>
          </p:nvSpPr>
          <p:spPr>
            <a:xfrm>
              <a:off x="6938366" y="4063138"/>
              <a:ext cx="149910" cy="149910"/>
            </a:xfrm>
            <a:custGeom>
              <a:avLst/>
              <a:gdLst>
                <a:gd name="connsiteX0" fmla="*/ 149911 w 149910"/>
                <a:gd name="connsiteY0" fmla="*/ 74955 h 149910"/>
                <a:gd name="connsiteX1" fmla="*/ 74956 w 149910"/>
                <a:gd name="connsiteY1" fmla="*/ 149911 h 149910"/>
                <a:gd name="connsiteX2" fmla="*/ 0 w 149910"/>
                <a:gd name="connsiteY2" fmla="*/ 74955 h 149910"/>
                <a:gd name="connsiteX3" fmla="*/ 74956 w 149910"/>
                <a:gd name="connsiteY3" fmla="*/ 0 h 149910"/>
                <a:gd name="connsiteX4" fmla="*/ 149911 w 149910"/>
                <a:gd name="connsiteY4" fmla="*/ 74955 h 1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10" h="149910">
                  <a:moveTo>
                    <a:pt x="149911" y="74955"/>
                  </a:moveTo>
                  <a:cubicBezTo>
                    <a:pt x="149911" y="116352"/>
                    <a:pt x="116352" y="149911"/>
                    <a:pt x="74956" y="149911"/>
                  </a:cubicBezTo>
                  <a:cubicBezTo>
                    <a:pt x="33559" y="149911"/>
                    <a:pt x="0" y="116352"/>
                    <a:pt x="0" y="74955"/>
                  </a:cubicBezTo>
                  <a:cubicBezTo>
                    <a:pt x="0" y="33559"/>
                    <a:pt x="33559" y="0"/>
                    <a:pt x="74956" y="0"/>
                  </a:cubicBezTo>
                  <a:cubicBezTo>
                    <a:pt x="116352" y="0"/>
                    <a:pt x="149911" y="33559"/>
                    <a:pt x="149911" y="74955"/>
                  </a:cubicBezTo>
                  <a:close/>
                </a:path>
              </a:pathLst>
            </a:custGeom>
            <a:solidFill>
              <a:srgbClr val="F2F2F2"/>
            </a:solidFill>
            <a:ln w="19050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409211"/>
          </a:xfrm>
        </p:spPr>
        <p:txBody>
          <a:bodyPr lIns="0" tIns="0" rIns="0" bIns="0" anchor="b">
            <a:noAutofit/>
          </a:bodyPr>
          <a:lstStyle>
            <a:lvl1pPr>
              <a:defRPr sz="2400" b="1" cap="none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ECB716-F295-431D-9775-2D4DB54B8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616" y="4647284"/>
            <a:ext cx="877824" cy="432906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2B7F9A-D706-496E-863B-2006BD607D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4219" y="777623"/>
            <a:ext cx="4128516" cy="3855100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 marL="342900" indent="-171450">
              <a:defRPr sz="1500"/>
            </a:lvl2pPr>
            <a:lvl3pPr marL="514350" indent="-171450">
              <a:defRPr sz="1350"/>
            </a:lvl3pPr>
            <a:lvl4pPr marL="685800" indent="-171450">
              <a:defRPr sz="1200"/>
            </a:lvl4pPr>
            <a:lvl5pPr marL="857250" indent="-171450"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87B4777-29E0-4237-BC11-D9A6E7FDECD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29150" y="780004"/>
            <a:ext cx="4128516" cy="3855100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 marL="342900" indent="-171450">
              <a:defRPr sz="1500"/>
            </a:lvl2pPr>
            <a:lvl3pPr marL="514350" indent="-171450">
              <a:defRPr sz="1350"/>
            </a:lvl3pPr>
            <a:lvl4pPr marL="685800" indent="-171450">
              <a:defRPr sz="1200"/>
            </a:lvl4pPr>
            <a:lvl5pPr marL="857250" indent="-171450"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CA957C99-AA1C-41D9-A313-FDA9D368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7453" y="4767263"/>
            <a:ext cx="636198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299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Section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7950" y="286150"/>
            <a:ext cx="1829376" cy="4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7958" r="9307" b="42791"/>
          <a:stretch/>
        </p:blipFill>
        <p:spPr>
          <a:xfrm>
            <a:off x="0" y="1671375"/>
            <a:ext cx="9144003" cy="34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3;p10">
            <a:extLst>
              <a:ext uri="{FF2B5EF4-FFF2-40B4-BE49-F238E27FC236}">
                <a16:creationId xmlns:a16="http://schemas.microsoft.com/office/drawing/2014/main" id="{77D30FEF-9798-2A49-8D7F-A964716DEE0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3" name="Google Shape;44;p10">
            <a:extLst>
              <a:ext uri="{FF2B5EF4-FFF2-40B4-BE49-F238E27FC236}">
                <a16:creationId xmlns:a16="http://schemas.microsoft.com/office/drawing/2014/main" id="{9D18A018-C5A2-A77D-2434-B4E51E13B1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07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Google Shape;16;p3">
            <a:extLst>
              <a:ext uri="{FF2B5EF4-FFF2-40B4-BE49-F238E27FC236}">
                <a16:creationId xmlns:a16="http://schemas.microsoft.com/office/drawing/2014/main" id="{E46962FE-E184-A915-30B8-94ECB17815B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11700" y="4740031"/>
            <a:ext cx="8113285" cy="316786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>
                <a:solidFill>
                  <a:schemeClr val="bg1">
                    <a:lumMod val="50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AFBFD-C2FB-5507-1FC9-EF56A2887DC0}"/>
              </a:ext>
            </a:extLst>
          </p:cNvPr>
          <p:cNvSpPr txBox="1"/>
          <p:nvPr userDrawn="1"/>
        </p:nvSpPr>
        <p:spPr>
          <a:xfrm>
            <a:off x="6943969" y="0"/>
            <a:ext cx="276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AFBFD-C2FB-5507-1FC9-EF56A2887DC0}"/>
              </a:ext>
            </a:extLst>
          </p:cNvPr>
          <p:cNvSpPr txBox="1"/>
          <p:nvPr userDrawn="1"/>
        </p:nvSpPr>
        <p:spPr>
          <a:xfrm>
            <a:off x="6943969" y="0"/>
            <a:ext cx="276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;p3">
            <a:extLst>
              <a:ext uri="{FF2B5EF4-FFF2-40B4-BE49-F238E27FC236}">
                <a16:creationId xmlns:a16="http://schemas.microsoft.com/office/drawing/2014/main" id="{8287A927-025E-B4E4-4F3D-9F8CCAE13DEF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11700" y="4740031"/>
            <a:ext cx="8113285" cy="316786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>
                <a:solidFill>
                  <a:schemeClr val="bg1">
                    <a:lumMod val="50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51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FA8B5-3328-A8BB-3479-BEC374F6929F}"/>
              </a:ext>
            </a:extLst>
          </p:cNvPr>
          <p:cNvSpPr txBox="1"/>
          <p:nvPr userDrawn="1"/>
        </p:nvSpPr>
        <p:spPr>
          <a:xfrm>
            <a:off x="6943969" y="0"/>
            <a:ext cx="276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;p3">
            <a:extLst>
              <a:ext uri="{FF2B5EF4-FFF2-40B4-BE49-F238E27FC236}">
                <a16:creationId xmlns:a16="http://schemas.microsoft.com/office/drawing/2014/main" id="{71D4900A-5947-663E-54AB-AAA6A42E2493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11700" y="4740031"/>
            <a:ext cx="8113285" cy="316786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>
                <a:solidFill>
                  <a:schemeClr val="bg1">
                    <a:lumMod val="50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6F190-F2D4-D4F5-F3AF-86DEEB20C898}"/>
              </a:ext>
            </a:extLst>
          </p:cNvPr>
          <p:cNvSpPr txBox="1"/>
          <p:nvPr userDrawn="1"/>
        </p:nvSpPr>
        <p:spPr>
          <a:xfrm>
            <a:off x="6943969" y="0"/>
            <a:ext cx="276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Vaniea – IMPACT USA 2025</a:t>
            </a:r>
            <a:endParaRPr lang="en-C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Google Shape;16;p3">
            <a:extLst>
              <a:ext uri="{FF2B5EF4-FFF2-40B4-BE49-F238E27FC236}">
                <a16:creationId xmlns:a16="http://schemas.microsoft.com/office/drawing/2014/main" id="{066716C4-1559-2B74-F0E6-1CCD7B6D5D68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11700" y="4740031"/>
            <a:ext cx="8113285" cy="316786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>
                <a:solidFill>
                  <a:schemeClr val="bg1">
                    <a:lumMod val="50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44" y="278612"/>
            <a:ext cx="8012431" cy="4486275"/>
          </a:xfrm>
        </p:spPr>
        <p:txBody>
          <a:bodyPr anchor="ctr" anchorCtr="0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lang="en-US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27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814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8" r:id="rId2"/>
    <p:sldLayoutId id="2147483650" r:id="rId3"/>
    <p:sldLayoutId id="2147483659" r:id="rId4"/>
    <p:sldLayoutId id="2147483651" r:id="rId5"/>
    <p:sldLayoutId id="2147483654" r:id="rId6"/>
    <p:sldLayoutId id="2147483655" r:id="rId7"/>
    <p:sldLayoutId id="2147483662" r:id="rId8"/>
    <p:sldLayoutId id="2147483660" r:id="rId9"/>
    <p:sldLayoutId id="2147483661" r:id="rId10"/>
    <p:sldLayoutId id="2147483652" r:id="rId11"/>
    <p:sldLayoutId id="2147483663" r:id="rId12"/>
    <p:sldLayoutId id="2147483669" r:id="rId13"/>
    <p:sldLayoutId id="2147483665" r:id="rId14"/>
    <p:sldLayoutId id="2147483666" r:id="rId15"/>
    <p:sldLayoutId id="2147483670" r:id="rId16"/>
    <p:sldLayoutId id="2147483671" r:id="rId17"/>
    <p:sldLayoutId id="214748367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sv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26.jpg"/><Relationship Id="rId4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" Type="http://schemas.openxmlformats.org/officeDocument/2006/relationships/image" Target="../media/image44.svg"/><Relationship Id="rId21" Type="http://schemas.openxmlformats.org/officeDocument/2006/relationships/image" Target="../media/image6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18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17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>
          <a:extLst>
            <a:ext uri="{FF2B5EF4-FFF2-40B4-BE49-F238E27FC236}">
              <a16:creationId xmlns:a16="http://schemas.microsoft.com/office/drawing/2014/main" id="{8FF0B13A-EA90-CE41-35BF-88EA71119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>
            <a:extLst>
              <a:ext uri="{FF2B5EF4-FFF2-40B4-BE49-F238E27FC236}">
                <a16:creationId xmlns:a16="http://schemas.microsoft.com/office/drawing/2014/main" id="{FAF2CACB-D842-D629-F50A-15E4272D6C87}"/>
              </a:ext>
            </a:extLst>
          </p:cNvPr>
          <p:cNvSpPr txBox="1"/>
          <p:nvPr/>
        </p:nvSpPr>
        <p:spPr>
          <a:xfrm>
            <a:off x="492924" y="1574975"/>
            <a:ext cx="928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9:30 - 10:00</a:t>
            </a:r>
            <a:endParaRPr sz="9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" name="Google Shape;53;p12">
            <a:extLst>
              <a:ext uri="{FF2B5EF4-FFF2-40B4-BE49-F238E27FC236}">
                <a16:creationId xmlns:a16="http://schemas.microsoft.com/office/drawing/2014/main" id="{15AC6CAF-4E85-94D0-92CD-B71CF395AF8B}"/>
              </a:ext>
            </a:extLst>
          </p:cNvPr>
          <p:cNvSpPr txBox="1"/>
          <p:nvPr/>
        </p:nvSpPr>
        <p:spPr>
          <a:xfrm>
            <a:off x="1106050" y="1744700"/>
            <a:ext cx="4509300" cy="19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2">
            <a:extLst>
              <a:ext uri="{FF2B5EF4-FFF2-40B4-BE49-F238E27FC236}">
                <a16:creationId xmlns:a16="http://schemas.microsoft.com/office/drawing/2014/main" id="{E5C55954-8F11-CCC5-231C-FCDC4F62B6AA}"/>
              </a:ext>
            </a:extLst>
          </p:cNvPr>
          <p:cNvSpPr txBox="1"/>
          <p:nvPr/>
        </p:nvSpPr>
        <p:spPr>
          <a:xfrm>
            <a:off x="623475" y="1744700"/>
            <a:ext cx="8244600" cy="3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Dr Kami Vaniea</a:t>
            </a:r>
            <a:endParaRPr sz="260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rgbClr val="1D1C1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University of Waterloo</a:t>
            </a:r>
            <a:endParaRPr sz="115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Electrical and Computer Engineering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Kami.Vaniea@uwaterloo.ca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https://vaniea.com</a:t>
            </a:r>
            <a:endParaRPr sz="115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" name="Google Shape;55;p12">
            <a:extLst>
              <a:ext uri="{FF2B5EF4-FFF2-40B4-BE49-F238E27FC236}">
                <a16:creationId xmlns:a16="http://schemas.microsoft.com/office/drawing/2014/main" id="{19197707-6E17-96F0-1DDF-D3AEFF025922}"/>
              </a:ext>
            </a:extLst>
          </p:cNvPr>
          <p:cNvSpPr txBox="1"/>
          <p:nvPr/>
        </p:nvSpPr>
        <p:spPr>
          <a:xfrm>
            <a:off x="555400" y="371925"/>
            <a:ext cx="70230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Phishing: </a:t>
            </a:r>
            <a:r>
              <a:rPr lang="en-US" sz="3600" cap="none" dirty="0"/>
              <a:t>Balancing Human and AI Capabilities</a:t>
            </a:r>
            <a:endParaRPr sz="3600" b="1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0E4971-9739-DADD-FFDD-44AC8F17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522" y="4309375"/>
            <a:ext cx="1581007" cy="779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5788D-AF6A-C8AE-4B87-5DBDE53E2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1"/>
          <a:stretch/>
        </p:blipFill>
        <p:spPr>
          <a:xfrm>
            <a:off x="-121512" y="4309375"/>
            <a:ext cx="2157072" cy="945000"/>
          </a:xfrm>
          <a:prstGeom prst="rect">
            <a:avLst/>
          </a:prstGeom>
        </p:spPr>
      </p:pic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2AC0C268-160B-1262-C95E-C030545FD6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00" r="8000"/>
          <a:stretch/>
        </p:blipFill>
        <p:spPr>
          <a:xfrm>
            <a:off x="4066900" y="1898075"/>
            <a:ext cx="2531757" cy="25317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453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0D0EF-D2F3-44FF-AF39-F9C7BB31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1" y="274320"/>
            <a:ext cx="5406389" cy="965835"/>
          </a:xfrm>
        </p:spPr>
        <p:txBody>
          <a:bodyPr>
            <a:normAutofit/>
          </a:bodyPr>
          <a:lstStyle/>
          <a:p>
            <a:r>
              <a:rPr lang="en-US" dirty="0"/>
              <a:t>But it is </a:t>
            </a:r>
            <a:r>
              <a:rPr lang="en-US" u="sng" dirty="0"/>
              <a:t>two</a:t>
            </a:r>
            <a:r>
              <a:rPr lang="en-US" dirty="0"/>
              <a:t> directional</a:t>
            </a:r>
          </a:p>
        </p:txBody>
      </p:sp>
      <p:pic>
        <p:nvPicPr>
          <p:cNvPr id="7" name="Content Placeholder 6" descr="A baby sitting in a chair using a computer&#10;&#10;Description automatically generated">
            <a:extLst>
              <a:ext uri="{FF2B5EF4-FFF2-40B4-BE49-F238E27FC236}">
                <a16:creationId xmlns:a16="http://schemas.microsoft.com/office/drawing/2014/main" id="{9FE40EFD-11F6-4499-82D0-DCBC851DD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8" y="1415850"/>
            <a:ext cx="3467700" cy="2311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A8B5-95E6-41DC-97A3-EB9C4200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3145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619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35B8A-9E62-42E9-813F-1B48C1813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1" r="15075"/>
          <a:stretch/>
        </p:blipFill>
        <p:spPr>
          <a:xfrm>
            <a:off x="5781453" y="564373"/>
            <a:ext cx="3046229" cy="4202891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50AB8A21-B714-41A6-979D-AFCEE7441C90}"/>
              </a:ext>
            </a:extLst>
          </p:cNvPr>
          <p:cNvSpPr/>
          <p:nvPr/>
        </p:nvSpPr>
        <p:spPr>
          <a:xfrm>
            <a:off x="3617328" y="2283342"/>
            <a:ext cx="2097672" cy="5715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8CC67-FCF9-4399-A67C-183AC932790E}"/>
              </a:ext>
            </a:extLst>
          </p:cNvPr>
          <p:cNvSpPr txBox="1"/>
          <p:nvPr/>
        </p:nvSpPr>
        <p:spPr>
          <a:xfrm>
            <a:off x="120788" y="3727650"/>
            <a:ext cx="5300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The user must first make sure they are interacting with the “correct” website. Then the website must make sure that they are interacting with the “correct” user.</a:t>
            </a:r>
          </a:p>
        </p:txBody>
      </p:sp>
    </p:spTree>
    <p:extLst>
      <p:ext uri="{BB962C8B-B14F-4D97-AF65-F5344CB8AC3E}">
        <p14:creationId xmlns:p14="http://schemas.microsoft.com/office/powerpoint/2010/main" val="32446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F1CA7-65CA-4966-BF0C-A519E3F04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/>
              <a:t>Dropbox?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EADE1-1E14-8D43-45C5-56CD26660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Layout is hinting at being Dropbox</a:t>
            </a:r>
          </a:p>
          <a:p>
            <a:r>
              <a:rPr lang="en-US" dirty="0"/>
              <a:t>Copyright from Dropbox (image)</a:t>
            </a:r>
          </a:p>
          <a:p>
            <a:r>
              <a:rPr lang="en-US" dirty="0"/>
              <a:t>Attempt to get the user to assume Dropbox and click without checking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FC14B-B3F6-4B40-9211-8D2852A993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A1526A3-BF61-A403-30D2-468575339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741" y="34925"/>
            <a:ext cx="5981700" cy="507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28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3DA709-A9C8-6D27-FB4B-F400DC3F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45769"/>
            <a:ext cx="2792185" cy="4188795"/>
          </a:xfrm>
        </p:spPr>
        <p:txBody>
          <a:bodyPr/>
          <a:lstStyle/>
          <a:p>
            <a:r>
              <a:rPr lang="en-US" dirty="0"/>
              <a:t>Can’t computers do the authentication for users?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AI and Cryptography stuff should be able to say if this is really from Dropbox.</a:t>
            </a: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0359C3-7737-A23A-B3D4-C164ABD3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34556-336E-BB75-270D-D8207C21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CACE88-45FA-BCFE-FD70-564B070E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741" y="73612"/>
            <a:ext cx="5981700" cy="507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830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F5F0D6-3DE3-5B78-4A59-9E044B2F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555600"/>
            <a:ext cx="3442153" cy="755700"/>
          </a:xfrm>
        </p:spPr>
        <p:txBody>
          <a:bodyPr>
            <a:normAutofit fontScale="90000"/>
          </a:bodyPr>
          <a:lstStyle/>
          <a:p>
            <a:r>
              <a:rPr lang="en-US" dirty="0"/>
              <a:t>Emails come with loads of computer-readable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F41EF-C244-2BDD-987E-8B76BB9D1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89600"/>
            <a:ext cx="3218710" cy="3179400"/>
          </a:xfrm>
        </p:spPr>
        <p:txBody>
          <a:bodyPr/>
          <a:lstStyle/>
          <a:p>
            <a:r>
              <a:rPr lang="en-US" dirty="0"/>
              <a:t>Who sent this email</a:t>
            </a:r>
          </a:p>
          <a:p>
            <a:pPr lvl="1"/>
            <a:r>
              <a:rPr lang="en-US" dirty="0"/>
              <a:t>DKIM/DMARC signatures</a:t>
            </a:r>
          </a:p>
          <a:p>
            <a:r>
              <a:rPr lang="en-US" dirty="0"/>
              <a:t>Servers the email was sent through</a:t>
            </a:r>
          </a:p>
          <a:p>
            <a:r>
              <a:rPr lang="en-US" dirty="0"/>
              <a:t>Content of the email itself</a:t>
            </a:r>
          </a:p>
          <a:p>
            <a:pPr lvl="1"/>
            <a:r>
              <a:rPr lang="en-US" dirty="0"/>
              <a:t>Keywords</a:t>
            </a:r>
          </a:p>
          <a:p>
            <a:pPr lvl="1"/>
            <a:r>
              <a:rPr lang="en-US" dirty="0"/>
              <a:t>Links</a:t>
            </a:r>
          </a:p>
          <a:p>
            <a:pPr lvl="1"/>
            <a:r>
              <a:rPr lang="en-US" dirty="0"/>
              <a:t>Text associated with common phishing targets</a:t>
            </a:r>
          </a:p>
          <a:p>
            <a:pPr lvl="1"/>
            <a:r>
              <a:rPr lang="en-US" dirty="0"/>
              <a:t>Topic of the email (financial, file, …)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15CEC-62F8-15D7-CACA-AB8DC9091D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68504F-A4D3-3353-428D-DD43546A264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CF77675A-F587-2253-CE30-F29C6C2E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050" y="0"/>
            <a:ext cx="4424624" cy="54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9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730F-66FC-C5A5-1559-59D493AFD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588B-016A-835B-91B9-DE4DC9EA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1" y="274320"/>
            <a:ext cx="6933613" cy="965835"/>
          </a:xfrm>
        </p:spPr>
        <p:txBody>
          <a:bodyPr>
            <a:normAutofit/>
          </a:bodyPr>
          <a:lstStyle/>
          <a:p>
            <a:r>
              <a:rPr lang="en-US" dirty="0"/>
              <a:t>Who is the email claiming to be from?</a:t>
            </a:r>
          </a:p>
        </p:txBody>
      </p:sp>
      <p:pic>
        <p:nvPicPr>
          <p:cNvPr id="7" name="Content Placeholder 6" descr="A baby sitting in a chair using a computer&#10;&#10;Description automatically generated">
            <a:extLst>
              <a:ext uri="{FF2B5EF4-FFF2-40B4-BE49-F238E27FC236}">
                <a16:creationId xmlns:a16="http://schemas.microsoft.com/office/drawing/2014/main" id="{6DD6D5E6-3FA9-B680-ACFD-85CC23194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" y="1050090"/>
            <a:ext cx="2945969" cy="19639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C9DF3-1896-0090-7C89-10834A81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3145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619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9C7954F7-63B7-7927-B9C9-2D0BAD46D962}"/>
              </a:ext>
            </a:extLst>
          </p:cNvPr>
          <p:cNvSpPr/>
          <p:nvPr/>
        </p:nvSpPr>
        <p:spPr>
          <a:xfrm>
            <a:off x="3223432" y="1608093"/>
            <a:ext cx="1983311" cy="5715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479F87D-7E88-17B3-6672-86DE6FEC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743" y="988254"/>
            <a:ext cx="3937257" cy="3339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7CFF19-A6CB-2873-F3B7-065302D48478}"/>
              </a:ext>
            </a:extLst>
          </p:cNvPr>
          <p:cNvGrpSpPr/>
          <p:nvPr/>
        </p:nvGrpSpPr>
        <p:grpSpPr>
          <a:xfrm>
            <a:off x="1073264" y="3049171"/>
            <a:ext cx="2015813" cy="1855015"/>
            <a:chOff x="3403940" y="322425"/>
            <a:chExt cx="686595" cy="6865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33B6C0-BEBF-7A3B-8746-9EE8E071D13B}"/>
                </a:ext>
              </a:extLst>
            </p:cNvPr>
            <p:cNvSpPr txBox="1"/>
            <p:nvPr/>
          </p:nvSpPr>
          <p:spPr>
            <a:xfrm>
              <a:off x="3478330" y="425783"/>
              <a:ext cx="517987" cy="37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Calibri"/>
                </a:rPr>
                <a:t>AI</a:t>
              </a:r>
            </a:p>
          </p:txBody>
        </p:sp>
        <p:pic>
          <p:nvPicPr>
            <p:cNvPr id="12" name="Graphic 11" descr="Monitor with solid fill">
              <a:extLst>
                <a:ext uri="{FF2B5EF4-FFF2-40B4-BE49-F238E27FC236}">
                  <a16:creationId xmlns:a16="http://schemas.microsoft.com/office/drawing/2014/main" id="{E095CB9F-CC6C-B141-5F54-BD1BDA99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03940" y="322425"/>
              <a:ext cx="686595" cy="686595"/>
            </a:xfrm>
            <a:prstGeom prst="rect">
              <a:avLst/>
            </a:prstGeom>
          </p:spPr>
        </p:pic>
      </p:grp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AC116259-F584-FA9C-89BA-C974FF6806C1}"/>
              </a:ext>
            </a:extLst>
          </p:cNvPr>
          <p:cNvSpPr/>
          <p:nvPr/>
        </p:nvSpPr>
        <p:spPr>
          <a:xfrm>
            <a:off x="3123028" y="3504089"/>
            <a:ext cx="1983311" cy="5715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028CA9C0-7F4F-DB38-C7D7-563070939EBE}"/>
              </a:ext>
            </a:extLst>
          </p:cNvPr>
          <p:cNvSpPr/>
          <p:nvPr/>
        </p:nvSpPr>
        <p:spPr>
          <a:xfrm>
            <a:off x="7505113" y="4327818"/>
            <a:ext cx="780757" cy="273844"/>
          </a:xfrm>
          <a:prstGeom prst="borderCallout1">
            <a:avLst>
              <a:gd name="adj1" fmla="val -14943"/>
              <a:gd name="adj2" fmla="val 61948"/>
              <a:gd name="adj3" fmla="val -478382"/>
              <a:gd name="adj4" fmla="val 7258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  <a:endParaRPr lang="en-CA" dirty="0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CBD4114C-6814-4636-986A-7C805D99CC90}"/>
              </a:ext>
            </a:extLst>
          </p:cNvPr>
          <p:cNvSpPr/>
          <p:nvPr/>
        </p:nvSpPr>
        <p:spPr>
          <a:xfrm>
            <a:off x="5444198" y="4464740"/>
            <a:ext cx="1302110" cy="439446"/>
          </a:xfrm>
          <a:prstGeom prst="borderCallout1">
            <a:avLst>
              <a:gd name="adj1" fmla="val -14943"/>
              <a:gd name="adj2" fmla="val 61948"/>
              <a:gd name="adj3" fmla="val -200072"/>
              <a:gd name="adj4" fmla="val 6311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University is named</a:t>
            </a:r>
            <a:endParaRPr lang="en-CA" dirty="0"/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1BD78B71-134F-6CED-6C2C-2968537C7961}"/>
              </a:ext>
            </a:extLst>
          </p:cNvPr>
          <p:cNvSpPr/>
          <p:nvPr/>
        </p:nvSpPr>
        <p:spPr>
          <a:xfrm>
            <a:off x="7259476" y="274320"/>
            <a:ext cx="1302110" cy="439446"/>
          </a:xfrm>
          <a:prstGeom prst="borderCallout1">
            <a:avLst>
              <a:gd name="adj1" fmla="val 107504"/>
              <a:gd name="adj2" fmla="val 49254"/>
              <a:gd name="adj3" fmla="val 174473"/>
              <a:gd name="adj4" fmla="val 304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University email address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95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962F-C2B8-C274-BAEC-27208201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Human- and AI-facing URL features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1218AE-6363-4130-FF0C-916CB1F6DC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DA881-8D94-71C8-8BD0-693B1AC8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542"/>
            <a:ext cx="9144000" cy="36569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8CCC8F-14CD-0B47-16DB-C7B1780E4FF2}"/>
              </a:ext>
            </a:extLst>
          </p:cNvPr>
          <p:cNvSpPr/>
          <p:nvPr/>
        </p:nvSpPr>
        <p:spPr>
          <a:xfrm>
            <a:off x="3377305" y="1570766"/>
            <a:ext cx="3558734" cy="211820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B7A8E4-5865-45EA-B231-0FAB366BAA66}"/>
              </a:ext>
            </a:extLst>
          </p:cNvPr>
          <p:cNvSpPr/>
          <p:nvPr/>
        </p:nvSpPr>
        <p:spPr>
          <a:xfrm>
            <a:off x="5574828" y="1887884"/>
            <a:ext cx="3446330" cy="2775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Domain is the most used feature for humans, but is almost ignored by AI. 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Why?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Humans know context, and the AI system does not.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3B21FD-2613-E23D-173D-5053D2FBE78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CA" dirty="0"/>
              <a:t>K. </a:t>
            </a:r>
            <a:r>
              <a:rPr lang="en-CA" dirty="0" err="1"/>
              <a:t>Althobaiti</a:t>
            </a:r>
            <a:r>
              <a:rPr lang="en-CA" dirty="0"/>
              <a:t>, G. </a:t>
            </a:r>
            <a:r>
              <a:rPr lang="en-CA" dirty="0" err="1"/>
              <a:t>Rummani</a:t>
            </a:r>
            <a:r>
              <a:rPr lang="en-CA" dirty="0"/>
              <a:t>, K. Vaniea (2019). A Review of Human-and Computer-Facing URL Phishing Features. In IEEE European Symposium on Security and Privacy Workshops (EuroSPW)</a:t>
            </a:r>
          </a:p>
        </p:txBody>
      </p:sp>
    </p:spTree>
    <p:extLst>
      <p:ext uri="{BB962C8B-B14F-4D97-AF65-F5344CB8AC3E}">
        <p14:creationId xmlns:p14="http://schemas.microsoft.com/office/powerpoint/2010/main" val="374430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96F4D-2E4F-2805-40FB-A6D94450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965C22-8C39-82E7-7530-EB37ACF7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“Citizens Bank” problem</a:t>
            </a:r>
            <a:endParaRPr lang="en-CA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24D97-7C8E-78D0-8143-8045E96DC4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324F00-20F2-DECA-94C8-C6F5AFC2B21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3B325-3484-F174-8607-CBDD319750D6}"/>
              </a:ext>
            </a:extLst>
          </p:cNvPr>
          <p:cNvSpPr txBox="1"/>
          <p:nvPr/>
        </p:nvSpPr>
        <p:spPr>
          <a:xfrm>
            <a:off x="4700951" y="1126301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https://www.citizensbank.com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1304DE9-028D-5E41-6A61-8CC2CE73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9650" y="1108739"/>
            <a:ext cx="2047875" cy="342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821A39-B5B4-DE45-59E6-63FB1471B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613" y="1574579"/>
            <a:ext cx="2540912" cy="473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F723F4-1DF7-6327-23C8-A01AF5F65AB7}"/>
              </a:ext>
            </a:extLst>
          </p:cNvPr>
          <p:cNvSpPr txBox="1"/>
          <p:nvPr/>
        </p:nvSpPr>
        <p:spPr>
          <a:xfrm>
            <a:off x="4700951" y="1657527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https://www.citizensebank.com/</a:t>
            </a:r>
          </a:p>
        </p:txBody>
      </p:sp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72BF1AA4-5E92-B5EA-81AE-99BD446BE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279" y="2171191"/>
            <a:ext cx="2196246" cy="6013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DEF426-399C-667E-F815-54E444DAAC21}"/>
              </a:ext>
            </a:extLst>
          </p:cNvPr>
          <p:cNvSpPr txBox="1"/>
          <p:nvPr/>
        </p:nvSpPr>
        <p:spPr>
          <a:xfrm>
            <a:off x="4700951" y="2317979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https://www.citizens-bank.com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5DBB3-1B58-2400-D6F2-41B4E77F62B2}"/>
              </a:ext>
            </a:extLst>
          </p:cNvPr>
          <p:cNvSpPr txBox="1"/>
          <p:nvPr/>
        </p:nvSpPr>
        <p:spPr>
          <a:xfrm>
            <a:off x="4700951" y="3090079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https://www.citizensbank.net</a:t>
            </a:r>
          </a:p>
        </p:txBody>
      </p:sp>
      <p:pic>
        <p:nvPicPr>
          <p:cNvPr id="28" name="Picture 27" descr="A logo with stars and a circle&#10;&#10;AI-generated content may be incorrect.">
            <a:extLst>
              <a:ext uri="{FF2B5EF4-FFF2-40B4-BE49-F238E27FC236}">
                <a16:creationId xmlns:a16="http://schemas.microsoft.com/office/drawing/2014/main" id="{89C4675E-C6C1-4EA8-0538-7E19C70C7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678" y="2893847"/>
            <a:ext cx="1921847" cy="6976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10E605-00BA-0823-D414-AE2091BF026B}"/>
              </a:ext>
            </a:extLst>
          </p:cNvPr>
          <p:cNvSpPr txBox="1"/>
          <p:nvPr/>
        </p:nvSpPr>
        <p:spPr>
          <a:xfrm>
            <a:off x="4700951" y="4036865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https://www.ctznsbank.com</a:t>
            </a:r>
          </a:p>
        </p:txBody>
      </p:sp>
      <p:pic>
        <p:nvPicPr>
          <p:cNvPr id="30" name="Picture 29" descr="A green and white logo&#10;&#10;AI-generated content may be incorrect.">
            <a:extLst>
              <a:ext uri="{FF2B5EF4-FFF2-40B4-BE49-F238E27FC236}">
                <a16:creationId xmlns:a16="http://schemas.microsoft.com/office/drawing/2014/main" id="{B3760CEE-ED37-F2CA-5A65-A2A3C30CA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706078"/>
            <a:ext cx="1267125" cy="969351"/>
          </a:xfrm>
          <a:prstGeom prst="rect">
            <a:avLst/>
          </a:prstGeom>
        </p:spPr>
      </p:pic>
      <p:pic>
        <p:nvPicPr>
          <p:cNvPr id="2" name="Content Placeholder 8" descr="A person sitting at a table using a laptop computer.">
            <a:extLst>
              <a:ext uri="{FF2B5EF4-FFF2-40B4-BE49-F238E27FC236}">
                <a16:creationId xmlns:a16="http://schemas.microsoft.com/office/drawing/2014/main" id="{397BBAED-48F2-9BDC-2C3D-13C94812D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72" r="10040" b="8799"/>
          <a:stretch/>
        </p:blipFill>
        <p:spPr>
          <a:xfrm>
            <a:off x="5245237" y="252719"/>
            <a:ext cx="1073498" cy="8421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FE40167-CDD5-3841-3C1E-936D277F231C}"/>
              </a:ext>
            </a:extLst>
          </p:cNvPr>
          <p:cNvSpPr/>
          <p:nvPr/>
        </p:nvSpPr>
        <p:spPr>
          <a:xfrm>
            <a:off x="6569612" y="385733"/>
            <a:ext cx="2324686" cy="517119"/>
          </a:xfrm>
          <a:prstGeom prst="wedgeRoundRectCallout">
            <a:avLst>
              <a:gd name="adj1" fmla="val -59562"/>
              <a:gd name="adj2" fmla="val -2115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bank at Citizens Bank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51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7B7AC-D952-2EEA-33E8-ABD50E7F8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5C5058-0349-64C1-8D5C-911875C8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“Citizens Bank” problem</a:t>
            </a:r>
            <a:endParaRPr lang="en-CA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BB38-2546-026A-7117-C917772234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4AB67-1313-E0CC-7CD2-A29584E37AD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D285F-007B-37FC-B6D8-830236ABE198}"/>
              </a:ext>
            </a:extLst>
          </p:cNvPr>
          <p:cNvSpPr txBox="1"/>
          <p:nvPr/>
        </p:nvSpPr>
        <p:spPr>
          <a:xfrm>
            <a:off x="3108667" y="1130917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https://www.firstcitizens.com/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16D51-C834-34E4-7DE0-F0C533584951}"/>
              </a:ext>
            </a:extLst>
          </p:cNvPr>
          <p:cNvSpPr txBox="1"/>
          <p:nvPr/>
        </p:nvSpPr>
        <p:spPr>
          <a:xfrm>
            <a:off x="3108667" y="1485278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https://www.citizensfb.com/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3D076F-3B15-7062-4AB7-54100CB83FEB}"/>
              </a:ext>
            </a:extLst>
          </p:cNvPr>
          <p:cNvSpPr txBox="1"/>
          <p:nvPr/>
        </p:nvSpPr>
        <p:spPr>
          <a:xfrm>
            <a:off x="3108667" y="2979516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https://www.citizensalliancebank.com/</a:t>
            </a:r>
          </a:p>
        </p:txBody>
      </p:sp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18580F80-2445-CEA1-968D-7A708637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45" y="1048510"/>
            <a:ext cx="2073452" cy="3077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7A0DB06-2EE5-3835-A97A-52DD835D5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7686" y="1322723"/>
            <a:ext cx="1537164" cy="6634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4EB564-1AEF-B7F1-103D-EA9C97171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577" y="2339214"/>
            <a:ext cx="1457042" cy="6602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B3C786-2972-C2B2-FE7C-A31F002C848F}"/>
              </a:ext>
            </a:extLst>
          </p:cNvPr>
          <p:cNvSpPr txBox="1"/>
          <p:nvPr/>
        </p:nvSpPr>
        <p:spPr>
          <a:xfrm>
            <a:off x="3108667" y="2531962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https://www.gocitizensbank.com</a:t>
            </a:r>
          </a:p>
        </p:txBody>
      </p:sp>
      <p:pic>
        <p:nvPicPr>
          <p:cNvPr id="24" name="Picture 23" descr="A black and red text&#10;&#10;AI-generated content may be incorrect.">
            <a:extLst>
              <a:ext uri="{FF2B5EF4-FFF2-40B4-BE49-F238E27FC236}">
                <a16:creationId xmlns:a16="http://schemas.microsoft.com/office/drawing/2014/main" id="{30557699-92A5-ED01-738F-92BCC673E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48" y="2715209"/>
            <a:ext cx="2362940" cy="771373"/>
          </a:xfrm>
          <a:prstGeom prst="rect">
            <a:avLst/>
          </a:prstGeom>
        </p:spPr>
      </p:pic>
      <p:pic>
        <p:nvPicPr>
          <p:cNvPr id="27" name="Picture 26" descr="A black and white logo&#10;&#10;AI-generated content may be incorrect.">
            <a:extLst>
              <a:ext uri="{FF2B5EF4-FFF2-40B4-BE49-F238E27FC236}">
                <a16:creationId xmlns:a16="http://schemas.microsoft.com/office/drawing/2014/main" id="{8B5956EC-AFB3-5A7C-D3C1-34B9E8382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341" y="1712711"/>
            <a:ext cx="2495756" cy="73948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F184A7-9A79-9B7E-33F6-105BB18D5BD1}"/>
              </a:ext>
            </a:extLst>
          </p:cNvPr>
          <p:cNvSpPr txBox="1"/>
          <p:nvPr/>
        </p:nvSpPr>
        <p:spPr>
          <a:xfrm>
            <a:off x="3108667" y="1912246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https://my.thecitizens.com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7A5F70-FE9A-D6F7-CBCE-F3DA596EF678}"/>
              </a:ext>
            </a:extLst>
          </p:cNvPr>
          <p:cNvGrpSpPr/>
          <p:nvPr/>
        </p:nvGrpSpPr>
        <p:grpSpPr>
          <a:xfrm>
            <a:off x="5513754" y="3400485"/>
            <a:ext cx="3049966" cy="578558"/>
            <a:chOff x="541130" y="3652034"/>
            <a:chExt cx="5155186" cy="92254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6F1A2C-2A6A-8414-C33D-3B3995396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4070"/>
            <a:stretch/>
          </p:blipFill>
          <p:spPr>
            <a:xfrm>
              <a:off x="541130" y="3652034"/>
              <a:ext cx="3173986" cy="92254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266376D-BF02-9075-442F-FB6538994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67406"/>
            <a:stretch/>
          </p:blipFill>
          <p:spPr>
            <a:xfrm>
              <a:off x="2522330" y="3966431"/>
              <a:ext cx="3173986" cy="45608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309C1B-C4EE-2275-9902-8268E52E6A39}"/>
              </a:ext>
            </a:extLst>
          </p:cNvPr>
          <p:cNvSpPr txBox="1"/>
          <p:nvPr/>
        </p:nvSpPr>
        <p:spPr>
          <a:xfrm>
            <a:off x="3108667" y="3537733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https://www.citizensbankwi.bank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604F1-9FAA-9D16-AC93-1269CE8C70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544" y="3864429"/>
            <a:ext cx="2676554" cy="5825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75503C-BEA4-B7D9-2A37-46AC71DFA8C1}"/>
              </a:ext>
            </a:extLst>
          </p:cNvPr>
          <p:cNvSpPr txBox="1"/>
          <p:nvPr/>
        </p:nvSpPr>
        <p:spPr>
          <a:xfrm>
            <a:off x="3108667" y="4044329"/>
            <a:ext cx="323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https://www.cbbank.com/</a:t>
            </a:r>
            <a:endParaRPr lang="en-CA" dirty="0"/>
          </a:p>
        </p:txBody>
      </p:sp>
      <p:pic>
        <p:nvPicPr>
          <p:cNvPr id="2" name="Content Placeholder 8" descr="A person sitting at a table using a laptop computer.">
            <a:extLst>
              <a:ext uri="{FF2B5EF4-FFF2-40B4-BE49-F238E27FC236}">
                <a16:creationId xmlns:a16="http://schemas.microsoft.com/office/drawing/2014/main" id="{D4614608-1A57-BA4D-854C-84AB9B14F36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472" r="10040" b="8799"/>
          <a:stretch/>
        </p:blipFill>
        <p:spPr>
          <a:xfrm>
            <a:off x="5245237" y="252719"/>
            <a:ext cx="1073498" cy="84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4701F2D-E836-1927-E30E-AA56BDA3B2C8}"/>
              </a:ext>
            </a:extLst>
          </p:cNvPr>
          <p:cNvSpPr/>
          <p:nvPr/>
        </p:nvSpPr>
        <p:spPr>
          <a:xfrm>
            <a:off x="6569612" y="385733"/>
            <a:ext cx="2324686" cy="517119"/>
          </a:xfrm>
          <a:prstGeom prst="wedgeRoundRectCallout">
            <a:avLst>
              <a:gd name="adj1" fmla="val -59562"/>
              <a:gd name="adj2" fmla="val -2115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bank at Citizens Bank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6422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7C0148-C918-52F6-5C61-6A1BB310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are told to determine safety: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“only click on links … if you are certain … the content is safe.”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417E4-4296-03C0-9D72-5C988AA1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70997-B404-8986-AE0C-B0514D7D2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023" y="275025"/>
            <a:ext cx="5688848" cy="453028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BB7340F-43AF-A4AA-0974-DDCE8AE043AF}"/>
              </a:ext>
            </a:extLst>
          </p:cNvPr>
          <p:cNvSpPr/>
          <p:nvPr/>
        </p:nvSpPr>
        <p:spPr>
          <a:xfrm>
            <a:off x="3043599" y="1056347"/>
            <a:ext cx="828571" cy="534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1192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A03C8-6EB1-4DFC-9FD1-F8DDF1DB17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4B7157-73D5-5501-84DE-6619F5BE94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anchor="b"/>
          <a:lstStyle/>
          <a:p>
            <a:r>
              <a:rPr lang="en-US" sz="1100" dirty="0"/>
              <a:t>S.S. </a:t>
            </a:r>
            <a:r>
              <a:rPr lang="en-US" sz="1100" dirty="0" err="1"/>
              <a:t>Albakry</a:t>
            </a:r>
            <a:r>
              <a:rPr lang="en-US" sz="1100" dirty="0"/>
              <a:t>, K. Vaniea, M.K. Wolters; “What is this URL's Destination? Empirical Evaluation of Users' URL Reading”; In CHI 2020.</a:t>
            </a:r>
          </a:p>
        </p:txBody>
      </p:sp>
      <p:pic>
        <p:nvPicPr>
          <p:cNvPr id="253" name="Graphic 252">
            <a:extLst>
              <a:ext uri="{FF2B5EF4-FFF2-40B4-BE49-F238E27FC236}">
                <a16:creationId xmlns:a16="http://schemas.microsoft.com/office/drawing/2014/main" id="{5A421B37-C00B-4B54-A561-A65102EF9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7147" y="235985"/>
            <a:ext cx="5842259" cy="4541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5F9C8-9236-4EB6-B7E0-C456B9E99FF8}"/>
              </a:ext>
            </a:extLst>
          </p:cNvPr>
          <p:cNvSpPr txBox="1"/>
          <p:nvPr/>
        </p:nvSpPr>
        <p:spPr>
          <a:xfrm>
            <a:off x="5777752" y="1063888"/>
            <a:ext cx="4014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facebook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.profile.com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paypal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.mobile.com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E862A-3552-48B6-9BBA-377176F4EE73}"/>
              </a:ext>
            </a:extLst>
          </p:cNvPr>
          <p:cNvSpPr txBox="1"/>
          <p:nvPr/>
        </p:nvSpPr>
        <p:spPr>
          <a:xfrm>
            <a:off x="5777752" y="3159355"/>
            <a:ext cx="3412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profile.</a:t>
            </a:r>
            <a:r>
              <a:rPr lang="en-US" sz="2400" b="1" dirty="0">
                <a:solidFill>
                  <a:srgbClr val="009A9E"/>
                </a:solidFill>
              </a:rPr>
              <a:t>facebook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.com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mobile.</a:t>
            </a:r>
            <a:r>
              <a:rPr lang="en-US" sz="2400" b="1" dirty="0">
                <a:solidFill>
                  <a:srgbClr val="009A9E"/>
                </a:solidFill>
              </a:rPr>
              <a:t>paypal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.com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550ADA8A-EC2C-49E3-AA25-AA08B4D4AD73}"/>
              </a:ext>
            </a:extLst>
          </p:cNvPr>
          <p:cNvSpPr txBox="1"/>
          <p:nvPr/>
        </p:nvSpPr>
        <p:spPr>
          <a:xfrm>
            <a:off x="5695951" y="637054"/>
            <a:ext cx="3270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Name in </a:t>
            </a:r>
            <a:r>
              <a:rPr lang="en-US" sz="2400" b="1" dirty="0"/>
              <a:t>subdomain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94109F8-7049-4434-BFA1-27DC30630465}"/>
              </a:ext>
            </a:extLst>
          </p:cNvPr>
          <p:cNvSpPr txBox="1"/>
          <p:nvPr/>
        </p:nvSpPr>
        <p:spPr>
          <a:xfrm>
            <a:off x="5777752" y="2744475"/>
            <a:ext cx="375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Name in </a:t>
            </a:r>
            <a:r>
              <a:rPr lang="en-US" sz="2400" b="1" dirty="0"/>
              <a:t>domain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00290-DC9D-FCE0-4439-83E08B91AA86}"/>
              </a:ext>
            </a:extLst>
          </p:cNvPr>
          <p:cNvSpPr/>
          <p:nvPr/>
        </p:nvSpPr>
        <p:spPr>
          <a:xfrm>
            <a:off x="1004887" y="4343400"/>
            <a:ext cx="4691063" cy="3667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DEF7E-4DE2-0685-29F8-70619AA262A5}"/>
              </a:ext>
            </a:extLst>
          </p:cNvPr>
          <p:cNvSpPr txBox="1"/>
          <p:nvPr/>
        </p:nvSpPr>
        <p:spPr>
          <a:xfrm>
            <a:off x="695394" y="4360841"/>
            <a:ext cx="9858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All Wrong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6863C-6460-A0B5-BB98-3A85ACA985A4}"/>
              </a:ext>
            </a:extLst>
          </p:cNvPr>
          <p:cNvSpPr txBox="1"/>
          <p:nvPr/>
        </p:nvSpPr>
        <p:spPr>
          <a:xfrm>
            <a:off x="4572000" y="4360841"/>
            <a:ext cx="9858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All Correct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2E467F7-AA55-1335-4636-A4B5E193D2CC}"/>
              </a:ext>
            </a:extLst>
          </p:cNvPr>
          <p:cNvSpPr/>
          <p:nvPr/>
        </p:nvSpPr>
        <p:spPr>
          <a:xfrm>
            <a:off x="177122" y="277039"/>
            <a:ext cx="305030" cy="41734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CE24E2-0754-627B-EDDD-4D525EF003DD}"/>
              </a:ext>
            </a:extLst>
          </p:cNvPr>
          <p:cNvSpPr txBox="1"/>
          <p:nvPr/>
        </p:nvSpPr>
        <p:spPr>
          <a:xfrm rot="16200000">
            <a:off x="-77840" y="3203085"/>
            <a:ext cx="5995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Count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8D3308-B0BF-CA60-3B93-3E86BE2C0DD0}"/>
              </a:ext>
            </a:extLst>
          </p:cNvPr>
          <p:cNvSpPr txBox="1"/>
          <p:nvPr/>
        </p:nvSpPr>
        <p:spPr>
          <a:xfrm>
            <a:off x="329637" y="4106925"/>
            <a:ext cx="2539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946D77-01CF-B292-E422-91E7FBCBCC5E}"/>
              </a:ext>
            </a:extLst>
          </p:cNvPr>
          <p:cNvSpPr txBox="1"/>
          <p:nvPr/>
        </p:nvSpPr>
        <p:spPr>
          <a:xfrm>
            <a:off x="98993" y="2266717"/>
            <a:ext cx="499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1250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79EF23-3DB3-80A5-55DD-1966A14F23B2}"/>
              </a:ext>
            </a:extLst>
          </p:cNvPr>
          <p:cNvSpPr txBox="1"/>
          <p:nvPr/>
        </p:nvSpPr>
        <p:spPr>
          <a:xfrm rot="16200000">
            <a:off x="-90480" y="1135162"/>
            <a:ext cx="5995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Count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139F53-F98A-728F-71E1-C41B32B2C617}"/>
              </a:ext>
            </a:extLst>
          </p:cNvPr>
          <p:cNvSpPr txBox="1"/>
          <p:nvPr/>
        </p:nvSpPr>
        <p:spPr>
          <a:xfrm>
            <a:off x="316997" y="2039002"/>
            <a:ext cx="2539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159690-1BEF-0692-958F-B3B0B0070116}"/>
              </a:ext>
            </a:extLst>
          </p:cNvPr>
          <p:cNvSpPr txBox="1"/>
          <p:nvPr/>
        </p:nvSpPr>
        <p:spPr>
          <a:xfrm>
            <a:off x="86353" y="198794"/>
            <a:ext cx="499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1250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759A1-93B5-439C-AECC-D5CEFC0468F6}"/>
              </a:ext>
            </a:extLst>
          </p:cNvPr>
          <p:cNvSpPr/>
          <p:nvPr/>
        </p:nvSpPr>
        <p:spPr>
          <a:xfrm>
            <a:off x="56488" y="226421"/>
            <a:ext cx="9028114" cy="20932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856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5769"/>
            <a:ext cx="2400300" cy="4188795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People make complex security decisions daily.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Context</a:t>
            </a:r>
            <a:r>
              <a:rPr lang="en-US" dirty="0">
                <a:solidFill>
                  <a:schemeClr val="tx1"/>
                </a:solidFill>
              </a:rPr>
              <a:t> strongly impacts how information is interpreted.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Sign on a door: &quot;Leave this stick in the door!! The locking mechanism is broken from the inside! Ville Montee will be called tomorrow for a repair. Thxs.&quot;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r="14146" b="-1"/>
          <a:stretch/>
        </p:blipFill>
        <p:spPr>
          <a:xfrm>
            <a:off x="3164709" y="0"/>
            <a:ext cx="6351104" cy="5143500"/>
          </a:xfr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7160C7D-375C-BA5D-0D2B-174D2E3E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fld id="{4FAB73BC-B049-4115-A692-8D63A059BFB8}" type="slidenum">
              <a:rPr lang="en-US" smtClean="0"/>
              <a:pPr>
                <a:lnSpc>
                  <a:spcPct val="90000"/>
                </a:lnSpc>
                <a:spcAft>
                  <a:spcPts val="45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8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2F055-1BD8-E5A0-2A33-7EF8F997A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8B437EA0-16AF-570D-3AD4-E475D70B4635}"/>
              </a:ext>
            </a:extLst>
          </p:cNvPr>
          <p:cNvGrpSpPr/>
          <p:nvPr/>
        </p:nvGrpSpPr>
        <p:grpSpPr>
          <a:xfrm>
            <a:off x="5454032" y="66543"/>
            <a:ext cx="3525365" cy="5008665"/>
            <a:chOff x="7448786" y="728999"/>
            <a:chExt cx="3803341" cy="5403600"/>
          </a:xfrm>
        </p:grpSpPr>
        <p:pic>
          <p:nvPicPr>
            <p:cNvPr id="64" name="Content Placeholder 23">
              <a:extLst>
                <a:ext uri="{FF2B5EF4-FFF2-40B4-BE49-F238E27FC236}">
                  <a16:creationId xmlns:a16="http://schemas.microsoft.com/office/drawing/2014/main" id="{0D6CE11A-DBDE-E60D-04DE-793C7A5F0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8786" y="729000"/>
              <a:ext cx="3794400" cy="539837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CC89E8-F843-628C-D85D-B6E06E64E95C}"/>
                </a:ext>
              </a:extLst>
            </p:cNvPr>
            <p:cNvSpPr/>
            <p:nvPr/>
          </p:nvSpPr>
          <p:spPr>
            <a:xfrm>
              <a:off x="7457727" y="728999"/>
              <a:ext cx="3794400" cy="54036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9DB5924-944B-8579-9552-EFED4C3C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55600"/>
            <a:ext cx="4846972" cy="7557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minimal set of facts needed to judge if a URL is going where the user expects it to go?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BD2A0B-0E6B-A4B4-CEE7-6180369F6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389600"/>
            <a:ext cx="4846973" cy="3179400"/>
          </a:xfrm>
        </p:spPr>
        <p:txBody>
          <a:bodyPr/>
          <a:lstStyle/>
          <a:p>
            <a:r>
              <a:rPr lang="en-US" sz="1100" dirty="0"/>
              <a:t>Users need to compare expectations against facts</a:t>
            </a:r>
          </a:p>
          <a:p>
            <a:r>
              <a:rPr lang="en-US" sz="1100" dirty="0"/>
              <a:t>Because of the “Citizens Bank” problem: </a:t>
            </a:r>
          </a:p>
          <a:p>
            <a:pPr lvl="1"/>
            <a:r>
              <a:rPr lang="en-US" sz="1100" strike="sngStrike" dirty="0"/>
              <a:t>“Is this Citizens Bank?”</a:t>
            </a:r>
          </a:p>
          <a:p>
            <a:pPr lvl="1"/>
            <a:r>
              <a:rPr lang="en-US" sz="1100" dirty="0"/>
              <a:t>“Is this the Citizens Bank I am thinking about?”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B31059-1486-BC5D-09C7-6134D4699A7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1997" y="4740031"/>
            <a:ext cx="5192459" cy="316786"/>
          </a:xfrm>
        </p:spPr>
        <p:txBody>
          <a:bodyPr/>
          <a:lstStyle/>
          <a:p>
            <a:r>
              <a:rPr lang="en-US" sz="1100" dirty="0"/>
              <a:t>K. </a:t>
            </a:r>
            <a:r>
              <a:rPr lang="en-US" sz="1100" dirty="0" err="1"/>
              <a:t>Althobaiti</a:t>
            </a:r>
            <a:r>
              <a:rPr lang="en-US" sz="1100" dirty="0"/>
              <a:t>, N. Meng, K. Vaniea; “I Don't Need an Expert! Making URL Phishing Features Human Comprehensible”; In CHI 2021.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C93AD8-EC5E-D1A2-7813-F7FE0729D72F}"/>
              </a:ext>
            </a:extLst>
          </p:cNvPr>
          <p:cNvSpPr/>
          <p:nvPr/>
        </p:nvSpPr>
        <p:spPr>
          <a:xfrm>
            <a:off x="2130915" y="2611886"/>
            <a:ext cx="3158234" cy="1609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Auto detect common tricks 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 many subdomains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Popular organization name in subdomain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TLD out of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Security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UTF16 look-alike character swap</a:t>
            </a: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169896D4-A61A-6B52-B4C2-D19ED6004FE7}"/>
              </a:ext>
            </a:extLst>
          </p:cNvPr>
          <p:cNvSpPr/>
          <p:nvPr/>
        </p:nvSpPr>
        <p:spPr>
          <a:xfrm>
            <a:off x="4090524" y="2431656"/>
            <a:ext cx="1428244" cy="14009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26" name="Content Placeholder 8" descr="A person sitting at a table using a laptop computer.">
            <a:extLst>
              <a:ext uri="{FF2B5EF4-FFF2-40B4-BE49-F238E27FC236}">
                <a16:creationId xmlns:a16="http://schemas.microsoft.com/office/drawing/2014/main" id="{123E6B43-EBFF-5940-5B5D-DBB81BAE1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72" r="10040" b="8799"/>
          <a:stretch/>
        </p:blipFill>
        <p:spPr>
          <a:xfrm>
            <a:off x="311699" y="3695787"/>
            <a:ext cx="1073498" cy="84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03B359FF-4649-3238-5BC4-C2D436D6EBC6}"/>
              </a:ext>
            </a:extLst>
          </p:cNvPr>
          <p:cNvSpPr/>
          <p:nvPr/>
        </p:nvSpPr>
        <p:spPr>
          <a:xfrm>
            <a:off x="244877" y="2919846"/>
            <a:ext cx="1428244" cy="604910"/>
          </a:xfrm>
          <a:prstGeom prst="wedgeRoundRectCallout">
            <a:avLst>
              <a:gd name="adj1" fmla="val -18440"/>
              <a:gd name="adj2" fmla="val 7737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bank at Citizens Bank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6237B-EED7-2D69-1C87-8379823C0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2639F-0739-AB3F-163E-B507F5FE3F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AE609D-D846-1980-F42A-6CD2D948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Phishing is AI hostile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5D6D-040A-9253-B9D0-EF7A02C8B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2664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2B63-CC48-01C6-11A2-5B7B905CD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2A594-73A4-F44F-F891-EB850588E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EC1FF-ACB7-0301-1652-8979F9A9DB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5B248-0E7C-A77A-27EC-7B1C915935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FA713-EFB1-3268-C56A-330B711A84D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1700" y="4740031"/>
            <a:ext cx="8482074" cy="316786"/>
          </a:xfrm>
        </p:spPr>
        <p:txBody>
          <a:bodyPr>
            <a:noAutofit/>
          </a:bodyPr>
          <a:lstStyle/>
          <a:p>
            <a:r>
              <a:rPr lang="en-US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Tarini Saka, Kami Vaniea, Nadin </a:t>
            </a:r>
            <a:r>
              <a:rPr lang="en-US" dirty="0" err="1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Kökciyan</a:t>
            </a:r>
            <a:r>
              <a:rPr lang="en-US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(2024). </a:t>
            </a:r>
            <a:r>
              <a:rPr lang="en-US" dirty="0" err="1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PhishCoder</a:t>
            </a:r>
            <a:r>
              <a:rPr lang="en-US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Efficient Extraction of Contextual Information from Phishing Emails. In Proceedings of the Workshop on Security and Artificial Intelligence (SECAI 2024)</a:t>
            </a:r>
          </a:p>
        </p:txBody>
      </p:sp>
      <p:pic>
        <p:nvPicPr>
          <p:cNvPr id="7" name="Picture 6" descr="A word cloud of different colored words&#10;&#10;AI-generated content may be incorrect.">
            <a:extLst>
              <a:ext uri="{FF2B5EF4-FFF2-40B4-BE49-F238E27FC236}">
                <a16:creationId xmlns:a16="http://schemas.microsoft.com/office/drawing/2014/main" id="{BD15C7D1-C9DD-4EFE-573D-A388E424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13" r="15090" b="-151"/>
          <a:stretch/>
        </p:blipFill>
        <p:spPr>
          <a:xfrm>
            <a:off x="4330013" y="1478659"/>
            <a:ext cx="4813997" cy="24796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BC20473-247D-841D-B390-4B50EE423959}"/>
              </a:ext>
            </a:extLst>
          </p:cNvPr>
          <p:cNvGrpSpPr/>
          <p:nvPr/>
        </p:nvGrpSpPr>
        <p:grpSpPr>
          <a:xfrm>
            <a:off x="350226" y="262582"/>
            <a:ext cx="3949513" cy="4528682"/>
            <a:chOff x="350226" y="262582"/>
            <a:chExt cx="3949513" cy="4528682"/>
          </a:xfrm>
        </p:grpSpPr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8FDF7B9-59F6-2042-C3BB-8902E5CAD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222" r="629" b="-70"/>
            <a:stretch/>
          </p:blipFill>
          <p:spPr>
            <a:xfrm>
              <a:off x="350226" y="262582"/>
              <a:ext cx="3949513" cy="452868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F9C2AD-DBB0-5EDF-5F5F-46FF2A3203F9}"/>
                </a:ext>
              </a:extLst>
            </p:cNvPr>
            <p:cNvSpPr/>
            <p:nvPr/>
          </p:nvSpPr>
          <p:spPr>
            <a:xfrm>
              <a:off x="661086" y="376880"/>
              <a:ext cx="926756" cy="1606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327C5-43CA-EABF-63A8-D6383BC90B08}"/>
              </a:ext>
            </a:extLst>
          </p:cNvPr>
          <p:cNvGrpSpPr/>
          <p:nvPr/>
        </p:nvGrpSpPr>
        <p:grpSpPr>
          <a:xfrm>
            <a:off x="4834699" y="264449"/>
            <a:ext cx="3995125" cy="4529531"/>
            <a:chOff x="4834699" y="264449"/>
            <a:chExt cx="3995125" cy="4529531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F5B56AC-D5CB-4806-ED7A-8AD7C5BE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1176" r="-144" b="111"/>
            <a:stretch/>
          </p:blipFill>
          <p:spPr>
            <a:xfrm>
              <a:off x="4834699" y="264449"/>
              <a:ext cx="3995125" cy="452953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5D432E-7A8E-45FC-45D3-0A2952274805}"/>
                </a:ext>
              </a:extLst>
            </p:cNvPr>
            <p:cNvSpPr/>
            <p:nvPr/>
          </p:nvSpPr>
          <p:spPr>
            <a:xfrm>
              <a:off x="5145559" y="376880"/>
              <a:ext cx="926756" cy="1606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4779196-1ECD-BC87-EAC7-8B585F50DBA6}"/>
              </a:ext>
            </a:extLst>
          </p:cNvPr>
          <p:cNvSpPr/>
          <p:nvPr/>
        </p:nvSpPr>
        <p:spPr>
          <a:xfrm>
            <a:off x="3967089" y="808892"/>
            <a:ext cx="239151" cy="20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568F12-2AA0-F78E-7376-FEEA7A66C381}"/>
              </a:ext>
            </a:extLst>
          </p:cNvPr>
          <p:cNvSpPr/>
          <p:nvPr/>
        </p:nvSpPr>
        <p:spPr>
          <a:xfrm>
            <a:off x="8454751" y="966655"/>
            <a:ext cx="239151" cy="20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F3E25A-92A5-D334-8CFB-C5BBAFE11A06}"/>
              </a:ext>
            </a:extLst>
          </p:cNvPr>
          <p:cNvSpPr/>
          <p:nvPr/>
        </p:nvSpPr>
        <p:spPr>
          <a:xfrm>
            <a:off x="3967089" y="808892"/>
            <a:ext cx="239151" cy="20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5E2F0F-48F3-56BE-9C38-0DF35A0D7C9D}"/>
              </a:ext>
            </a:extLst>
          </p:cNvPr>
          <p:cNvSpPr/>
          <p:nvPr/>
        </p:nvSpPr>
        <p:spPr>
          <a:xfrm>
            <a:off x="197618" y="4050190"/>
            <a:ext cx="4374382" cy="7478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bg1">
                    <a:lumMod val="75000"/>
                  </a:schemeClr>
                </a:solidFill>
              </a:rPr>
              <a:t>https://storage.</a:t>
            </a:r>
            <a:r>
              <a:rPr lang="en-CA" b="1" dirty="0"/>
              <a:t>googleapis.com</a:t>
            </a:r>
            <a:r>
              <a:rPr lang="en-CA" dirty="0">
                <a:solidFill>
                  <a:schemeClr val="bg1">
                    <a:lumMod val="75000"/>
                  </a:schemeClr>
                </a:solidFill>
              </a:rPr>
              <a:t>/76c1577075dba36f1594/64bbeccd27bd2eeaef407ae9d...</a:t>
            </a:r>
          </a:p>
        </p:txBody>
      </p:sp>
    </p:spTree>
    <p:extLst>
      <p:ext uri="{BB962C8B-B14F-4D97-AF65-F5344CB8AC3E}">
        <p14:creationId xmlns:p14="http://schemas.microsoft.com/office/powerpoint/2010/main" val="20833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A589-0695-5E4C-C3A1-244FABD7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7C43-8ED7-D570-6450-EE4644C5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979896-F53D-4811-89A8-AB7CEB15A1DA}"/>
              </a:ext>
            </a:extLst>
          </p:cNvPr>
          <p:cNvGrpSpPr/>
          <p:nvPr/>
        </p:nvGrpSpPr>
        <p:grpSpPr>
          <a:xfrm>
            <a:off x="5153607" y="2263302"/>
            <a:ext cx="1148156" cy="1166521"/>
            <a:chOff x="3403940" y="322425"/>
            <a:chExt cx="686595" cy="6865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0F5A3F-BC77-0CF9-8C51-17CD9AE5309F}"/>
                </a:ext>
              </a:extLst>
            </p:cNvPr>
            <p:cNvSpPr txBox="1"/>
            <p:nvPr/>
          </p:nvSpPr>
          <p:spPr>
            <a:xfrm>
              <a:off x="3478330" y="425783"/>
              <a:ext cx="517987" cy="38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AI</a:t>
              </a:r>
            </a:p>
          </p:txBody>
        </p:sp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4A58A2A9-75B4-460F-402F-7FB7B64E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03940" y="322425"/>
              <a:ext cx="686595" cy="686595"/>
            </a:xfrm>
            <a:prstGeom prst="rect">
              <a:avLst/>
            </a:prstGeom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FFC3DF-2658-3017-B2CD-D475780F9F24}"/>
              </a:ext>
            </a:extLst>
          </p:cNvPr>
          <p:cNvCxnSpPr>
            <a:cxnSpLocks/>
          </p:cNvCxnSpPr>
          <p:nvPr/>
        </p:nvCxnSpPr>
        <p:spPr>
          <a:xfrm>
            <a:off x="4170641" y="2811437"/>
            <a:ext cx="105827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78A53EB-8144-9221-E043-32ED642A7553}"/>
              </a:ext>
            </a:extLst>
          </p:cNvPr>
          <p:cNvCxnSpPr>
            <a:cxnSpLocks/>
          </p:cNvCxnSpPr>
          <p:nvPr/>
        </p:nvCxnSpPr>
        <p:spPr>
          <a:xfrm flipV="1">
            <a:off x="6259511" y="2300854"/>
            <a:ext cx="1052383" cy="2965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3AF196-5246-A056-5C48-A03504407274}"/>
              </a:ext>
            </a:extLst>
          </p:cNvPr>
          <p:cNvCxnSpPr>
            <a:cxnSpLocks/>
          </p:cNvCxnSpPr>
          <p:nvPr/>
        </p:nvCxnSpPr>
        <p:spPr>
          <a:xfrm>
            <a:off x="6265069" y="2765505"/>
            <a:ext cx="1052383" cy="2965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065C62-7E72-3786-7B6E-AF29D0C20A46}"/>
              </a:ext>
            </a:extLst>
          </p:cNvPr>
          <p:cNvGrpSpPr/>
          <p:nvPr/>
        </p:nvGrpSpPr>
        <p:grpSpPr>
          <a:xfrm>
            <a:off x="231803" y="203163"/>
            <a:ext cx="3949513" cy="4528682"/>
            <a:chOff x="350226" y="262582"/>
            <a:chExt cx="3949513" cy="4528682"/>
          </a:xfrm>
        </p:grpSpPr>
        <p:pic>
          <p:nvPicPr>
            <p:cNvPr id="24" name="Picture 2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075152B-B56D-B4A6-2917-C6DB4A89D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1222" r="629" b="-70"/>
            <a:stretch/>
          </p:blipFill>
          <p:spPr>
            <a:xfrm>
              <a:off x="350226" y="262582"/>
              <a:ext cx="3949513" cy="452868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D758B6-BCB7-42EA-E351-EE6968CBFC2E}"/>
                </a:ext>
              </a:extLst>
            </p:cNvPr>
            <p:cNvSpPr/>
            <p:nvPr/>
          </p:nvSpPr>
          <p:spPr>
            <a:xfrm>
              <a:off x="661086" y="376880"/>
              <a:ext cx="943240" cy="1606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CEC533C-15D7-86E1-D193-F1FF90308758}"/>
              </a:ext>
            </a:extLst>
          </p:cNvPr>
          <p:cNvSpPr txBox="1"/>
          <p:nvPr/>
        </p:nvSpPr>
        <p:spPr>
          <a:xfrm>
            <a:off x="7361411" y="2082982"/>
            <a:ext cx="1335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Benign</a:t>
            </a:r>
            <a:endParaRPr lang="en-CA" sz="2000" b="1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1BDA8B-FB2D-9E32-03D6-7D52BF60D8FC}"/>
              </a:ext>
            </a:extLst>
          </p:cNvPr>
          <p:cNvSpPr txBox="1"/>
          <p:nvPr/>
        </p:nvSpPr>
        <p:spPr>
          <a:xfrm>
            <a:off x="7361410" y="2829783"/>
            <a:ext cx="131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Phishing</a:t>
            </a:r>
            <a:endParaRPr lang="en-CA" sz="2000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0FDF8E-3C6B-9619-DCBF-68C908116509}"/>
              </a:ext>
            </a:extLst>
          </p:cNvPr>
          <p:cNvSpPr txBox="1"/>
          <p:nvPr/>
        </p:nvSpPr>
        <p:spPr>
          <a:xfrm>
            <a:off x="5063857" y="2049025"/>
            <a:ext cx="145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Phishing?</a:t>
            </a:r>
            <a:endParaRPr lang="en-CA" sz="2000" b="1" dirty="0">
              <a:solidFill>
                <a:schemeClr val="tx1"/>
              </a:solidFill>
            </a:endParaRP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C55B26D4-BBBD-54B5-2494-3ECB3988C3EC}"/>
              </a:ext>
            </a:extLst>
          </p:cNvPr>
          <p:cNvSpPr txBox="1">
            <a:spLocks/>
          </p:cNvSpPr>
          <p:nvPr/>
        </p:nvSpPr>
        <p:spPr>
          <a:xfrm>
            <a:off x="4449860" y="445025"/>
            <a:ext cx="438244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25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0" dirty="0"/>
              <a:t>Typical AI scenario</a:t>
            </a:r>
            <a:endParaRPr lang="en-CA" b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7BB772-8189-709D-6C36-910E0FE97338}"/>
              </a:ext>
            </a:extLst>
          </p:cNvPr>
          <p:cNvSpPr/>
          <p:nvPr/>
        </p:nvSpPr>
        <p:spPr>
          <a:xfrm>
            <a:off x="3843159" y="758651"/>
            <a:ext cx="239151" cy="20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AFAE7F-6FD1-EFB6-A968-8D8A6E25EAA2}"/>
              </a:ext>
            </a:extLst>
          </p:cNvPr>
          <p:cNvSpPr/>
          <p:nvPr/>
        </p:nvSpPr>
        <p:spPr>
          <a:xfrm>
            <a:off x="197618" y="4050190"/>
            <a:ext cx="4374382" cy="7478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bg1">
                    <a:lumMod val="75000"/>
                  </a:schemeClr>
                </a:solidFill>
              </a:rPr>
              <a:t>https://storage.</a:t>
            </a:r>
            <a:r>
              <a:rPr lang="en-CA" b="1" dirty="0"/>
              <a:t>googleapis.com</a:t>
            </a:r>
            <a:r>
              <a:rPr lang="en-CA" dirty="0">
                <a:solidFill>
                  <a:schemeClr val="bg1">
                    <a:lumMod val="75000"/>
                  </a:schemeClr>
                </a:solidFill>
              </a:rPr>
              <a:t>/76c1577075dba36f1594/64bbeccd27bd2eeaef407ae9d...</a:t>
            </a:r>
          </a:p>
        </p:txBody>
      </p:sp>
    </p:spTree>
    <p:extLst>
      <p:ext uri="{BB962C8B-B14F-4D97-AF65-F5344CB8AC3E}">
        <p14:creationId xmlns:p14="http://schemas.microsoft.com/office/powerpoint/2010/main" val="3531234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D1DA1-FCA1-1493-97D3-67BD1ABA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051E00-FA54-002D-178F-85865D7575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551AD8F7-D63D-E822-38BF-D499BC613FC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K.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Althobaiti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A. Jenkins, K. Vaniea;  “A Case Study of Phishing Incident Response in an Educational Organization”; CSCW 2021.</a:t>
            </a:r>
          </a:p>
        </p:txBody>
      </p:sp>
      <p:grpSp>
        <p:nvGrpSpPr>
          <p:cNvPr id="5" name="End User">
            <a:extLst>
              <a:ext uri="{FF2B5EF4-FFF2-40B4-BE49-F238E27FC236}">
                <a16:creationId xmlns:a16="http://schemas.microsoft.com/office/drawing/2014/main" id="{BA7B36A8-CF25-7FA4-066D-2D7A31AFFE81}"/>
              </a:ext>
            </a:extLst>
          </p:cNvPr>
          <p:cNvGrpSpPr/>
          <p:nvPr/>
        </p:nvGrpSpPr>
        <p:grpSpPr>
          <a:xfrm>
            <a:off x="5365453" y="1715512"/>
            <a:ext cx="818285" cy="825138"/>
            <a:chOff x="5009209" y="5273236"/>
            <a:chExt cx="1212273" cy="1222426"/>
          </a:xfrm>
        </p:grpSpPr>
        <p:pic>
          <p:nvPicPr>
            <p:cNvPr id="6" name="Graphic 5" descr="Female Profile">
              <a:extLst>
                <a:ext uri="{FF2B5EF4-FFF2-40B4-BE49-F238E27FC236}">
                  <a16:creationId xmlns:a16="http://schemas.microsoft.com/office/drawing/2014/main" id="{F82E51EE-EDF9-3EF4-1C50-5C237295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58145" y="5273236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B1ECA-1A9E-F842-AADE-C86905FD0B65}"/>
                </a:ext>
              </a:extLst>
            </p:cNvPr>
            <p:cNvSpPr txBox="1"/>
            <p:nvPr/>
          </p:nvSpPr>
          <p:spPr>
            <a:xfrm>
              <a:off x="5009209" y="6081874"/>
              <a:ext cx="1212273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End User</a:t>
              </a:r>
            </a:p>
          </p:txBody>
        </p:sp>
      </p:grpSp>
      <p:grpSp>
        <p:nvGrpSpPr>
          <p:cNvPr id="8" name="Phisher">
            <a:extLst>
              <a:ext uri="{FF2B5EF4-FFF2-40B4-BE49-F238E27FC236}">
                <a16:creationId xmlns:a16="http://schemas.microsoft.com/office/drawing/2014/main" id="{A1FFED07-42BF-B932-B556-0BEBEBFEC7D9}"/>
              </a:ext>
            </a:extLst>
          </p:cNvPr>
          <p:cNvGrpSpPr/>
          <p:nvPr/>
        </p:nvGrpSpPr>
        <p:grpSpPr>
          <a:xfrm>
            <a:off x="1826671" y="1806247"/>
            <a:ext cx="818285" cy="700913"/>
            <a:chOff x="740672" y="1085648"/>
            <a:chExt cx="1212273" cy="1038390"/>
          </a:xfrm>
        </p:grpSpPr>
        <p:pic>
          <p:nvPicPr>
            <p:cNvPr id="9" name="Graphic 8" descr="Devil face with solid fill">
              <a:extLst>
                <a:ext uri="{FF2B5EF4-FFF2-40B4-BE49-F238E27FC236}">
                  <a16:creationId xmlns:a16="http://schemas.microsoft.com/office/drawing/2014/main" id="{FCCA50FF-6E9B-D06C-93DB-9A3AA5C07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0864" y="1085648"/>
              <a:ext cx="611890" cy="6118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87E6EE-5051-404E-DC27-BD312443EBD5}"/>
                </a:ext>
              </a:extLst>
            </p:cNvPr>
            <p:cNvSpPr txBox="1"/>
            <p:nvPr/>
          </p:nvSpPr>
          <p:spPr>
            <a:xfrm>
              <a:off x="740672" y="1710250"/>
              <a:ext cx="1212273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Phisher</a:t>
              </a:r>
            </a:p>
          </p:txBody>
        </p:sp>
      </p:grpSp>
      <p:grpSp>
        <p:nvGrpSpPr>
          <p:cNvPr id="11" name="Email Server">
            <a:extLst>
              <a:ext uri="{FF2B5EF4-FFF2-40B4-BE49-F238E27FC236}">
                <a16:creationId xmlns:a16="http://schemas.microsoft.com/office/drawing/2014/main" id="{4E4612A8-3738-4832-B933-1D82C828B836}"/>
              </a:ext>
            </a:extLst>
          </p:cNvPr>
          <p:cNvGrpSpPr/>
          <p:nvPr/>
        </p:nvGrpSpPr>
        <p:grpSpPr>
          <a:xfrm>
            <a:off x="3299842" y="1688493"/>
            <a:ext cx="1000111" cy="818821"/>
            <a:chOff x="4946863" y="3652255"/>
            <a:chExt cx="1481646" cy="1213067"/>
          </a:xfrm>
        </p:grpSpPr>
        <p:pic>
          <p:nvPicPr>
            <p:cNvPr id="12" name="Graphic 11" descr="Server">
              <a:extLst>
                <a:ext uri="{FF2B5EF4-FFF2-40B4-BE49-F238E27FC236}">
                  <a16:creationId xmlns:a16="http://schemas.microsoft.com/office/drawing/2014/main" id="{42947942-2F33-1764-81A3-3BFC2FCBA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0486" y="3652255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53BCFC-B92E-91BB-9CBA-19089A434FFA}"/>
                </a:ext>
              </a:extLst>
            </p:cNvPr>
            <p:cNvSpPr txBox="1"/>
            <p:nvPr/>
          </p:nvSpPr>
          <p:spPr>
            <a:xfrm>
              <a:off x="4946863" y="4451534"/>
              <a:ext cx="1481646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Email Server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EE63A0-C582-8EC7-0A2E-B0AB01C8AA0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42327" y="2012759"/>
            <a:ext cx="1048959" cy="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Fake Login">
            <a:extLst>
              <a:ext uri="{FF2B5EF4-FFF2-40B4-BE49-F238E27FC236}">
                <a16:creationId xmlns:a16="http://schemas.microsoft.com/office/drawing/2014/main" id="{90034B85-92F5-017F-7475-04872EDEFD0C}"/>
              </a:ext>
            </a:extLst>
          </p:cNvPr>
          <p:cNvGrpSpPr/>
          <p:nvPr/>
        </p:nvGrpSpPr>
        <p:grpSpPr>
          <a:xfrm>
            <a:off x="6995370" y="1734458"/>
            <a:ext cx="818285" cy="771488"/>
            <a:chOff x="6076949" y="3907044"/>
            <a:chExt cx="1212273" cy="114294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055B0F-40F3-AEE3-A543-B3C27055920C}"/>
                </a:ext>
              </a:extLst>
            </p:cNvPr>
            <p:cNvSpPr txBox="1"/>
            <p:nvPr/>
          </p:nvSpPr>
          <p:spPr>
            <a:xfrm>
              <a:off x="6076949" y="4636200"/>
              <a:ext cx="1212273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Steal Info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6195E2-4BD3-9AC8-0D9C-C693CEE489EB}"/>
                </a:ext>
              </a:extLst>
            </p:cNvPr>
            <p:cNvGrpSpPr/>
            <p:nvPr/>
          </p:nvGrpSpPr>
          <p:grpSpPr>
            <a:xfrm>
              <a:off x="6238679" y="3907044"/>
              <a:ext cx="914400" cy="914400"/>
              <a:chOff x="6238679" y="3907044"/>
              <a:chExt cx="914400" cy="914400"/>
            </a:xfrm>
          </p:grpSpPr>
          <p:pic>
            <p:nvPicPr>
              <p:cNvPr id="21" name="Graphic 20" descr="Browser window">
                <a:extLst>
                  <a:ext uri="{FF2B5EF4-FFF2-40B4-BE49-F238E27FC236}">
                    <a16:creationId xmlns:a16="http://schemas.microsoft.com/office/drawing/2014/main" id="{CEC6B4FF-C47D-2AE3-F783-38B8C7474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38679" y="390704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Graphic 21" descr="Devil face with solid fill">
                <a:extLst>
                  <a:ext uri="{FF2B5EF4-FFF2-40B4-BE49-F238E27FC236}">
                    <a16:creationId xmlns:a16="http://schemas.microsoft.com/office/drawing/2014/main" id="{824826E1-0425-5AC2-CD10-F459198DC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54486" y="4199781"/>
                <a:ext cx="457200" cy="457200"/>
              </a:xfrm>
              <a:prstGeom prst="rect">
                <a:avLst/>
              </a:prstGeom>
            </p:spPr>
          </p:pic>
        </p:grp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CF22B2-5E3E-BE7C-78E7-42AE3EDA09AC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>
            <a:off x="4108507" y="1997102"/>
            <a:ext cx="1357478" cy="270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2FE3DF-99F5-6623-0C3C-AC63BEEC4DD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059107" y="2027355"/>
            <a:ext cx="1045430" cy="1571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Help Desk">
            <a:extLst>
              <a:ext uri="{FF2B5EF4-FFF2-40B4-BE49-F238E27FC236}">
                <a16:creationId xmlns:a16="http://schemas.microsoft.com/office/drawing/2014/main" id="{7134B0D0-35ED-324E-2DEB-81037FD0EB62}"/>
              </a:ext>
            </a:extLst>
          </p:cNvPr>
          <p:cNvGrpSpPr/>
          <p:nvPr/>
        </p:nvGrpSpPr>
        <p:grpSpPr>
          <a:xfrm>
            <a:off x="5367223" y="3254075"/>
            <a:ext cx="818285" cy="830799"/>
            <a:chOff x="6461528" y="3721800"/>
            <a:chExt cx="1212273" cy="1230813"/>
          </a:xfrm>
        </p:grpSpPr>
        <p:pic>
          <p:nvPicPr>
            <p:cNvPr id="26" name="Graphic 25" descr="Programmer">
              <a:extLst>
                <a:ext uri="{FF2B5EF4-FFF2-40B4-BE49-F238E27FC236}">
                  <a16:creationId xmlns:a16="http://schemas.microsoft.com/office/drawing/2014/main" id="{2FC57B51-39F0-E9EA-5F0B-A302E2644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9784" y="3721800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9A7A46-BFB9-D3E4-574E-8FA1E39FFC29}"/>
                </a:ext>
              </a:extLst>
            </p:cNvPr>
            <p:cNvSpPr txBox="1"/>
            <p:nvPr/>
          </p:nvSpPr>
          <p:spPr>
            <a:xfrm>
              <a:off x="6461528" y="4538825"/>
              <a:ext cx="1212273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Help Desk</a:t>
              </a:r>
            </a:p>
          </p:txBody>
        </p:sp>
      </p:grpSp>
      <p:cxnSp>
        <p:nvCxnSpPr>
          <p:cNvPr id="28" name="Report Arrow Two Way">
            <a:extLst>
              <a:ext uri="{FF2B5EF4-FFF2-40B4-BE49-F238E27FC236}">
                <a16:creationId xmlns:a16="http://schemas.microsoft.com/office/drawing/2014/main" id="{808AB789-E8A2-3161-AFA7-6024E340ED17}"/>
              </a:ext>
            </a:extLst>
          </p:cNvPr>
          <p:cNvCxnSpPr>
            <a:cxnSpLocks/>
            <a:stCxn id="7" idx="2"/>
            <a:endCxn id="26" idx="0"/>
          </p:cNvCxnSpPr>
          <p:nvPr/>
        </p:nvCxnSpPr>
        <p:spPr>
          <a:xfrm>
            <a:off x="5774596" y="2540650"/>
            <a:ext cx="1311" cy="71342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port">
            <a:extLst>
              <a:ext uri="{FF2B5EF4-FFF2-40B4-BE49-F238E27FC236}">
                <a16:creationId xmlns:a16="http://schemas.microsoft.com/office/drawing/2014/main" id="{450FACF0-7160-8510-A6B3-F63AEE848FF5}"/>
              </a:ext>
            </a:extLst>
          </p:cNvPr>
          <p:cNvSpPr txBox="1"/>
          <p:nvPr/>
        </p:nvSpPr>
        <p:spPr>
          <a:xfrm rot="5400000">
            <a:off x="5663865" y="2676870"/>
            <a:ext cx="818285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>
              <a:defRPr/>
            </a:pPr>
            <a:r>
              <a:rPr lang="en-US" sz="1215" dirty="0">
                <a:solidFill>
                  <a:prstClr val="black"/>
                </a:solidFill>
                <a:latin typeface="Calibri"/>
              </a:rPr>
              <a:t>Report</a:t>
            </a:r>
          </a:p>
          <a:p>
            <a:pPr algn="ctr" defTabSz="617220">
              <a:defRPr/>
            </a:pPr>
            <a:r>
              <a:rPr lang="en-US" sz="1215" dirty="0">
                <a:solidFill>
                  <a:prstClr val="black"/>
                </a:solidFill>
                <a:latin typeface="Calibri"/>
              </a:rPr>
              <a:t>Inform</a:t>
            </a:r>
          </a:p>
        </p:txBody>
      </p:sp>
      <p:pic>
        <p:nvPicPr>
          <p:cNvPr id="30" name="Graphic 29" descr="Envelope">
            <a:extLst>
              <a:ext uri="{FF2B5EF4-FFF2-40B4-BE49-F238E27FC236}">
                <a16:creationId xmlns:a16="http://schemas.microsoft.com/office/drawing/2014/main" id="{5CEB1441-D94D-1D4E-5BCA-21C710F204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90510" y="1719948"/>
            <a:ext cx="235057" cy="235057"/>
          </a:xfrm>
          <a:prstGeom prst="rect">
            <a:avLst/>
          </a:prstGeom>
        </p:spPr>
      </p:pic>
      <p:pic>
        <p:nvPicPr>
          <p:cNvPr id="32" name="Graphic 31" descr="Employee badge">
            <a:extLst>
              <a:ext uri="{FF2B5EF4-FFF2-40B4-BE49-F238E27FC236}">
                <a16:creationId xmlns:a16="http://schemas.microsoft.com/office/drawing/2014/main" id="{3C84A629-24CF-A2A8-3459-06C2CA0EBC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47691" y="1698872"/>
            <a:ext cx="319458" cy="319458"/>
          </a:xfrm>
          <a:prstGeom prst="rect">
            <a:avLst/>
          </a:prstGeom>
        </p:spPr>
      </p:pic>
      <p:cxnSp>
        <p:nvCxnSpPr>
          <p:cNvPr id="43" name="help-support arrow">
            <a:extLst>
              <a:ext uri="{FF2B5EF4-FFF2-40B4-BE49-F238E27FC236}">
                <a16:creationId xmlns:a16="http://schemas.microsoft.com/office/drawing/2014/main" id="{ED0F7942-7F53-90C9-6DDE-310A180163B1}"/>
              </a:ext>
            </a:extLst>
          </p:cNvPr>
          <p:cNvCxnSpPr>
            <a:cxnSpLocks/>
            <a:stCxn id="26" idx="1"/>
            <a:endCxn id="83" idx="3"/>
          </p:cNvCxnSpPr>
          <p:nvPr/>
        </p:nvCxnSpPr>
        <p:spPr>
          <a:xfrm flipH="1" flipV="1">
            <a:off x="4292790" y="3561293"/>
            <a:ext cx="1174506" cy="13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email-trash" descr="Envelope">
            <a:extLst>
              <a:ext uri="{FF2B5EF4-FFF2-40B4-BE49-F238E27FC236}">
                <a16:creationId xmlns:a16="http://schemas.microsoft.com/office/drawing/2014/main" id="{6A26E193-95C7-3285-9F8F-D09381EEC4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21006" y="1762122"/>
            <a:ext cx="235057" cy="235057"/>
          </a:xfrm>
          <a:prstGeom prst="rect">
            <a:avLst/>
          </a:prstGeom>
        </p:spPr>
      </p:pic>
      <p:grpSp>
        <p:nvGrpSpPr>
          <p:cNvPr id="66" name="training">
            <a:extLst>
              <a:ext uri="{FF2B5EF4-FFF2-40B4-BE49-F238E27FC236}">
                <a16:creationId xmlns:a16="http://schemas.microsoft.com/office/drawing/2014/main" id="{B9D107D9-D488-F4F1-8D28-AF22C3DF76B7}"/>
              </a:ext>
            </a:extLst>
          </p:cNvPr>
          <p:cNvGrpSpPr/>
          <p:nvPr/>
        </p:nvGrpSpPr>
        <p:grpSpPr>
          <a:xfrm>
            <a:off x="4524994" y="699721"/>
            <a:ext cx="1061720" cy="734610"/>
            <a:chOff x="3225823" y="951435"/>
            <a:chExt cx="1179689" cy="816232"/>
          </a:xfrm>
        </p:grpSpPr>
        <p:pic>
          <p:nvPicPr>
            <p:cNvPr id="67" name="Graphic 66" descr="Document">
              <a:extLst>
                <a:ext uri="{FF2B5EF4-FFF2-40B4-BE49-F238E27FC236}">
                  <a16:creationId xmlns:a16="http://schemas.microsoft.com/office/drawing/2014/main" id="{C62F9CEF-A30D-43D3-60C6-3D9066EBD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22656" y="951435"/>
              <a:ext cx="582856" cy="582856"/>
            </a:xfrm>
            <a:prstGeom prst="rect">
              <a:avLst/>
            </a:prstGeom>
          </p:spPr>
        </p:pic>
        <p:pic>
          <p:nvPicPr>
            <p:cNvPr id="68" name="Graphic 67" descr="Teacher">
              <a:extLst>
                <a:ext uri="{FF2B5EF4-FFF2-40B4-BE49-F238E27FC236}">
                  <a16:creationId xmlns:a16="http://schemas.microsoft.com/office/drawing/2014/main" id="{334A461B-A774-EFC6-CD84-06EE6418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06561" y="965197"/>
              <a:ext cx="582856" cy="582856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C17891E-296A-17DB-7FE8-9B8DAC446746}"/>
                </a:ext>
              </a:extLst>
            </p:cNvPr>
            <p:cNvSpPr txBox="1"/>
            <p:nvPr/>
          </p:nvSpPr>
          <p:spPr>
            <a:xfrm>
              <a:off x="3225823" y="1457326"/>
              <a:ext cx="1111235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Training</a:t>
              </a:r>
            </a:p>
          </p:txBody>
        </p:sp>
      </p:grpSp>
      <p:grpSp>
        <p:nvGrpSpPr>
          <p:cNvPr id="74" name="Support Teams">
            <a:extLst>
              <a:ext uri="{FF2B5EF4-FFF2-40B4-BE49-F238E27FC236}">
                <a16:creationId xmlns:a16="http://schemas.microsoft.com/office/drawing/2014/main" id="{9F352715-C4E5-5994-E87C-2A9FFEB19BD3}"/>
              </a:ext>
            </a:extLst>
          </p:cNvPr>
          <p:cNvGrpSpPr/>
          <p:nvPr/>
        </p:nvGrpSpPr>
        <p:grpSpPr>
          <a:xfrm>
            <a:off x="3432975" y="3311084"/>
            <a:ext cx="859816" cy="947260"/>
            <a:chOff x="8735346" y="4550777"/>
            <a:chExt cx="1571118" cy="1730901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59663A8-7FE5-B696-64A9-72BD166C94B0}"/>
                </a:ext>
              </a:extLst>
            </p:cNvPr>
            <p:cNvSpPr txBox="1"/>
            <p:nvPr/>
          </p:nvSpPr>
          <p:spPr>
            <a:xfrm>
              <a:off x="8907199" y="5429656"/>
              <a:ext cx="1319514" cy="852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Support Teams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ED25D29-68FD-9F7B-6268-05932C35B5B7}"/>
                </a:ext>
              </a:extLst>
            </p:cNvPr>
            <p:cNvGrpSpPr/>
            <p:nvPr/>
          </p:nvGrpSpPr>
          <p:grpSpPr>
            <a:xfrm>
              <a:off x="8735346" y="4550777"/>
              <a:ext cx="1571118" cy="976255"/>
              <a:chOff x="1533958" y="4504240"/>
              <a:chExt cx="1571118" cy="976255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1E3BACF-37E5-908D-5F74-AFB43E960AD0}"/>
                  </a:ext>
                </a:extLst>
              </p:cNvPr>
              <p:cNvGrpSpPr/>
              <p:nvPr/>
            </p:nvGrpSpPr>
            <p:grpSpPr>
              <a:xfrm>
                <a:off x="1533958" y="4522751"/>
                <a:ext cx="914400" cy="914400"/>
                <a:chOff x="702360" y="4627635"/>
                <a:chExt cx="914400" cy="91440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DC320D9-8043-0F65-ECCD-17801D9AC7F3}"/>
                    </a:ext>
                  </a:extLst>
                </p:cNvPr>
                <p:cNvSpPr/>
                <p:nvPr/>
              </p:nvSpPr>
              <p:spPr>
                <a:xfrm>
                  <a:off x="939282" y="5119396"/>
                  <a:ext cx="435428" cy="360784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pic>
              <p:nvPicPr>
                <p:cNvPr id="85" name="Graphic 84" descr="Programmer">
                  <a:extLst>
                    <a:ext uri="{FF2B5EF4-FFF2-40B4-BE49-F238E27FC236}">
                      <a16:creationId xmlns:a16="http://schemas.microsoft.com/office/drawing/2014/main" id="{C998D902-E553-ED30-2857-594AFDFC4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360" y="4627635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8A4BC5E-FD3B-8C2A-11F7-69B2CF4B844D}"/>
                  </a:ext>
                </a:extLst>
              </p:cNvPr>
              <p:cNvGrpSpPr/>
              <p:nvPr/>
            </p:nvGrpSpPr>
            <p:grpSpPr>
              <a:xfrm>
                <a:off x="2190676" y="4504240"/>
                <a:ext cx="914400" cy="914400"/>
                <a:chOff x="702360" y="4627635"/>
                <a:chExt cx="914400" cy="91440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B250D35C-3ABD-19AB-5D5A-88CDFF2880CF}"/>
                    </a:ext>
                  </a:extLst>
                </p:cNvPr>
                <p:cNvSpPr/>
                <p:nvPr/>
              </p:nvSpPr>
              <p:spPr>
                <a:xfrm>
                  <a:off x="939282" y="5119396"/>
                  <a:ext cx="435428" cy="360784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pic>
              <p:nvPicPr>
                <p:cNvPr id="83" name="Graphic 82" descr="Programmer">
                  <a:extLst>
                    <a:ext uri="{FF2B5EF4-FFF2-40B4-BE49-F238E27FC236}">
                      <a16:creationId xmlns:a16="http://schemas.microsoft.com/office/drawing/2014/main" id="{8AE93780-86E7-A3D1-C7CA-30CE7E72A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360" y="4627635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A1F3CA2-1927-CD0D-17F1-C6759C4BE2F1}"/>
                  </a:ext>
                </a:extLst>
              </p:cNvPr>
              <p:cNvGrpSpPr/>
              <p:nvPr/>
            </p:nvGrpSpPr>
            <p:grpSpPr>
              <a:xfrm>
                <a:off x="1847646" y="4566095"/>
                <a:ext cx="914400" cy="914400"/>
                <a:chOff x="702360" y="4627635"/>
                <a:chExt cx="914400" cy="914400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10B3921-4FC7-09DB-DD3C-7EA856A32EDE}"/>
                    </a:ext>
                  </a:extLst>
                </p:cNvPr>
                <p:cNvSpPr/>
                <p:nvPr/>
              </p:nvSpPr>
              <p:spPr>
                <a:xfrm>
                  <a:off x="939282" y="5119396"/>
                  <a:ext cx="435428" cy="360784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pic>
              <p:nvPicPr>
                <p:cNvPr id="81" name="Graphic 80" descr="Programmer">
                  <a:extLst>
                    <a:ext uri="{FF2B5EF4-FFF2-40B4-BE49-F238E27FC236}">
                      <a16:creationId xmlns:a16="http://schemas.microsoft.com/office/drawing/2014/main" id="{CDC7C17C-B5BE-440A-B3FE-615C3794C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360" y="4627635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86" name="support-local arrow">
            <a:extLst>
              <a:ext uri="{FF2B5EF4-FFF2-40B4-BE49-F238E27FC236}">
                <a16:creationId xmlns:a16="http://schemas.microsoft.com/office/drawing/2014/main" id="{085ABB2E-210A-AAA1-E8ED-3A305EE84B30}"/>
              </a:ext>
            </a:extLst>
          </p:cNvPr>
          <p:cNvCxnSpPr>
            <a:cxnSpLocks/>
            <a:endCxn id="13" idx="2"/>
          </p:cNvCxnSpPr>
          <p:nvPr/>
        </p:nvCxnSpPr>
        <p:spPr>
          <a:xfrm flipH="1" flipV="1">
            <a:off x="3799898" y="2507314"/>
            <a:ext cx="8938" cy="729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training-user">
            <a:extLst>
              <a:ext uri="{FF2B5EF4-FFF2-40B4-BE49-F238E27FC236}">
                <a16:creationId xmlns:a16="http://schemas.microsoft.com/office/drawing/2014/main" id="{E0C9A0BD-776E-C2F7-5CA0-FEEF74E5B25D}"/>
              </a:ext>
            </a:extLst>
          </p:cNvPr>
          <p:cNvCxnSpPr>
            <a:cxnSpLocks/>
            <a:stCxn id="67" idx="3"/>
            <a:endCxn id="6" idx="0"/>
          </p:cNvCxnSpPr>
          <p:nvPr/>
        </p:nvCxnSpPr>
        <p:spPr>
          <a:xfrm>
            <a:off x="5586714" y="962007"/>
            <a:ext cx="187882" cy="753505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121E9D6E-6010-806B-6514-F66312536AA3}"/>
              </a:ext>
            </a:extLst>
          </p:cNvPr>
          <p:cNvSpPr txBox="1"/>
          <p:nvPr/>
        </p:nvSpPr>
        <p:spPr>
          <a:xfrm>
            <a:off x="1800225" y="4841804"/>
            <a:ext cx="60134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cxnSp>
        <p:nvCxnSpPr>
          <p:cNvPr id="3" name="help-support arrow">
            <a:extLst>
              <a:ext uri="{FF2B5EF4-FFF2-40B4-BE49-F238E27FC236}">
                <a16:creationId xmlns:a16="http://schemas.microsoft.com/office/drawing/2014/main" id="{8D2E8EAD-7585-35E7-1162-AF51764A51E3}"/>
              </a:ext>
            </a:extLst>
          </p:cNvPr>
          <p:cNvCxnSpPr>
            <a:cxnSpLocks/>
          </p:cNvCxnSpPr>
          <p:nvPr/>
        </p:nvCxnSpPr>
        <p:spPr>
          <a:xfrm flipH="1">
            <a:off x="2717939" y="3678929"/>
            <a:ext cx="686001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Email Server">
            <a:extLst>
              <a:ext uri="{FF2B5EF4-FFF2-40B4-BE49-F238E27FC236}">
                <a16:creationId xmlns:a16="http://schemas.microsoft.com/office/drawing/2014/main" id="{895AC97F-4C8A-FA32-6D18-2DC8C3B1A48B}"/>
              </a:ext>
            </a:extLst>
          </p:cNvPr>
          <p:cNvGrpSpPr/>
          <p:nvPr/>
        </p:nvGrpSpPr>
        <p:grpSpPr>
          <a:xfrm>
            <a:off x="1560826" y="3321214"/>
            <a:ext cx="1369368" cy="1005796"/>
            <a:chOff x="4399816" y="3652255"/>
            <a:chExt cx="2028694" cy="1490066"/>
          </a:xfrm>
        </p:grpSpPr>
        <p:pic>
          <p:nvPicPr>
            <p:cNvPr id="15" name="Graphic 14" descr="Server">
              <a:extLst>
                <a:ext uri="{FF2B5EF4-FFF2-40B4-BE49-F238E27FC236}">
                  <a16:creationId xmlns:a16="http://schemas.microsoft.com/office/drawing/2014/main" id="{C4E69AAC-B001-5F64-EF50-C73A68931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230486" y="3652255"/>
              <a:ext cx="914400" cy="914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FD1D0D-1F4B-87F0-1058-45C46C90D955}"/>
                </a:ext>
              </a:extLst>
            </p:cNvPr>
            <p:cNvSpPr txBox="1"/>
            <p:nvPr/>
          </p:nvSpPr>
          <p:spPr>
            <a:xfrm>
              <a:off x="4399816" y="4451535"/>
              <a:ext cx="2028694" cy="69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1215" dirty="0">
                  <a:solidFill>
                    <a:prstClr val="black"/>
                  </a:solidFill>
                  <a:latin typeface="Calibri"/>
                </a:rPr>
                <a:t>Services (firewall, Exchange, etc.)</a:t>
              </a:r>
            </a:p>
          </p:txBody>
        </p:sp>
      </p:grpSp>
      <p:pic>
        <p:nvPicPr>
          <p:cNvPr id="31" name="Graphic 30" descr="Server">
            <a:extLst>
              <a:ext uri="{FF2B5EF4-FFF2-40B4-BE49-F238E27FC236}">
                <a16:creationId xmlns:a16="http://schemas.microsoft.com/office/drawing/2014/main" id="{C2A30B40-0873-DFCA-9561-3FDABDB16E8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1814" y="3321214"/>
            <a:ext cx="617220" cy="61722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2E82194-0520-7850-30DE-3ECB0A505B1E}"/>
              </a:ext>
            </a:extLst>
          </p:cNvPr>
          <p:cNvGrpSpPr/>
          <p:nvPr/>
        </p:nvGrpSpPr>
        <p:grpSpPr>
          <a:xfrm>
            <a:off x="3512974" y="698729"/>
            <a:ext cx="551490" cy="504222"/>
            <a:chOff x="3403940" y="322425"/>
            <a:chExt cx="686595" cy="68659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42B28F-4454-256A-E45C-473DDF1455F5}"/>
                </a:ext>
              </a:extLst>
            </p:cNvPr>
            <p:cNvSpPr txBox="1"/>
            <p:nvPr/>
          </p:nvSpPr>
          <p:spPr>
            <a:xfrm>
              <a:off x="3478330" y="425783"/>
              <a:ext cx="517987" cy="419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AI</a:t>
              </a:r>
            </a:p>
          </p:txBody>
        </p:sp>
        <p:pic>
          <p:nvPicPr>
            <p:cNvPr id="36" name="Graphic 35" descr="Monitor with solid fill">
              <a:extLst>
                <a:ext uri="{FF2B5EF4-FFF2-40B4-BE49-F238E27FC236}">
                  <a16:creationId xmlns:a16="http://schemas.microsoft.com/office/drawing/2014/main" id="{27257C89-DB46-3E18-0673-BCD3ABBF5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403940" y="322425"/>
              <a:ext cx="686595" cy="686595"/>
            </a:xfrm>
            <a:prstGeom prst="rect">
              <a:avLst/>
            </a:prstGeom>
          </p:spPr>
        </p:pic>
      </p:grpSp>
      <p:cxnSp>
        <p:nvCxnSpPr>
          <p:cNvPr id="38" name="help-support arrow">
            <a:extLst>
              <a:ext uri="{FF2B5EF4-FFF2-40B4-BE49-F238E27FC236}">
                <a16:creationId xmlns:a16="http://schemas.microsoft.com/office/drawing/2014/main" id="{FD64AFC3-FA3F-78E1-F735-567DFA57F600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799898" y="1320211"/>
            <a:ext cx="0" cy="3682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7467471-B3F4-D728-F2C7-03DC9145B7BB}"/>
              </a:ext>
            </a:extLst>
          </p:cNvPr>
          <p:cNvSpPr txBox="1"/>
          <p:nvPr/>
        </p:nvSpPr>
        <p:spPr>
          <a:xfrm>
            <a:off x="3323884" y="1093943"/>
            <a:ext cx="1000111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>
              <a:defRPr/>
            </a:pPr>
            <a:r>
              <a:rPr lang="en-US" sz="1215" dirty="0">
                <a:solidFill>
                  <a:prstClr val="black"/>
                </a:solidFill>
                <a:latin typeface="Calibri"/>
              </a:rPr>
              <a:t>Filters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958A76-8A1A-299A-77E1-0200E520F61A}"/>
              </a:ext>
            </a:extLst>
          </p:cNvPr>
          <p:cNvSpPr/>
          <p:nvPr/>
        </p:nvSpPr>
        <p:spPr>
          <a:xfrm>
            <a:off x="3308778" y="1582206"/>
            <a:ext cx="1022636" cy="946847"/>
          </a:xfrm>
          <a:prstGeom prst="roundRect">
            <a:avLst/>
          </a:pr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B04AD41-E11C-F206-0474-A64B9F47EFF2}"/>
              </a:ext>
            </a:extLst>
          </p:cNvPr>
          <p:cNvSpPr txBox="1"/>
          <p:nvPr/>
        </p:nvSpPr>
        <p:spPr>
          <a:xfrm>
            <a:off x="1869985" y="1051780"/>
            <a:ext cx="189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Limited compute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Real time processing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1C11E6F-F045-FEAF-3CEF-CB493474DC88}"/>
              </a:ext>
            </a:extLst>
          </p:cNvPr>
          <p:cNvSpPr/>
          <p:nvPr/>
        </p:nvSpPr>
        <p:spPr>
          <a:xfrm>
            <a:off x="5263278" y="3244571"/>
            <a:ext cx="1022636" cy="946847"/>
          </a:xfrm>
          <a:prstGeom prst="roundRect">
            <a:avLst/>
          </a:prstGeom>
          <a:noFill/>
          <a:ln w="57150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AA305BC-9B47-83AA-1009-C1F53CDA9A72}"/>
              </a:ext>
            </a:extLst>
          </p:cNvPr>
          <p:cNvSpPr txBox="1"/>
          <p:nvPr/>
        </p:nvSpPr>
        <p:spPr>
          <a:xfrm>
            <a:off x="6353255" y="3525040"/>
            <a:ext cx="189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More compute</a:t>
            </a:r>
          </a:p>
          <a:p>
            <a:r>
              <a:rPr lang="en-US" dirty="0">
                <a:solidFill>
                  <a:schemeClr val="accent5"/>
                </a:solidFill>
              </a:rPr>
              <a:t>Some delay ok</a:t>
            </a:r>
            <a:endParaRPr lang="en-CA" dirty="0">
              <a:solidFill>
                <a:schemeClr val="accent5"/>
              </a:solidFill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DA3A035-41E5-A136-C815-C8912467C85E}"/>
              </a:ext>
            </a:extLst>
          </p:cNvPr>
          <p:cNvSpPr/>
          <p:nvPr/>
        </p:nvSpPr>
        <p:spPr>
          <a:xfrm>
            <a:off x="5532456" y="2488424"/>
            <a:ext cx="853531" cy="815018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1F5032A-0860-0387-8E7E-A779C22361E0}"/>
              </a:ext>
            </a:extLst>
          </p:cNvPr>
          <p:cNvSpPr txBox="1"/>
          <p:nvPr/>
        </p:nvSpPr>
        <p:spPr>
          <a:xfrm>
            <a:off x="6425878" y="2515390"/>
            <a:ext cx="781349" cy="74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Useful, helpful advice</a:t>
            </a:r>
            <a:endParaRPr lang="en-C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3" grpId="1" animBg="1"/>
      <p:bldP spid="124" grpId="0"/>
      <p:bldP spid="124" grpId="1"/>
      <p:bldP spid="125" grpId="0" animBg="1"/>
      <p:bldP spid="125" grpId="1" animBg="1"/>
      <p:bldP spid="126" grpId="0"/>
      <p:bldP spid="126" grpId="1"/>
      <p:bldP spid="127" grpId="0" animBg="1"/>
      <p:bldP spid="1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2677C-C4E1-EE08-434D-C6419D2FC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A1070E-70F1-3999-375E-4DE92712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326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Currently give human pile of advice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CC86A-87B4-4A57-FD00-6380B4EB8E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B6070-0E86-FF3C-238E-053E64A810C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9" name="Content Placeholder 8" descr="A person sitting at a table using a laptop computer.">
            <a:extLst>
              <a:ext uri="{FF2B5EF4-FFF2-40B4-BE49-F238E27FC236}">
                <a16:creationId xmlns:a16="http://schemas.microsoft.com/office/drawing/2014/main" id="{ABFDE7BC-133C-37C3-8339-DC39713ADA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472" r="10040" b="8799"/>
          <a:stretch/>
        </p:blipFill>
        <p:spPr>
          <a:xfrm>
            <a:off x="5527767" y="3078739"/>
            <a:ext cx="2371725" cy="1860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2EEBF-0A2C-49D9-69AD-E896E4269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671"/>
          <a:stretch/>
        </p:blipFill>
        <p:spPr>
          <a:xfrm>
            <a:off x="4823430" y="594176"/>
            <a:ext cx="4029751" cy="196732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59B21FC-7FDC-1F8A-8C7A-7924F2161F2E}"/>
              </a:ext>
            </a:extLst>
          </p:cNvPr>
          <p:cNvSpPr/>
          <p:nvPr/>
        </p:nvSpPr>
        <p:spPr>
          <a:xfrm>
            <a:off x="3680308" y="3539322"/>
            <a:ext cx="1729055" cy="40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6DF06FE-862C-A6C5-9D17-D8A988DA112C}"/>
              </a:ext>
            </a:extLst>
          </p:cNvPr>
          <p:cNvSpPr/>
          <p:nvPr/>
        </p:nvSpPr>
        <p:spPr>
          <a:xfrm rot="5400000">
            <a:off x="6395574" y="2615516"/>
            <a:ext cx="476250" cy="40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A60D87-6E9F-93FB-747D-CAB84AEB2D79}"/>
              </a:ext>
            </a:extLst>
          </p:cNvPr>
          <p:cNvGrpSpPr/>
          <p:nvPr/>
        </p:nvGrpSpPr>
        <p:grpSpPr>
          <a:xfrm>
            <a:off x="463734" y="580649"/>
            <a:ext cx="2827291" cy="4352959"/>
            <a:chOff x="643801" y="1062870"/>
            <a:chExt cx="2827291" cy="43529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DA2E31-7E2F-D4A6-D7B0-18DFF8806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70" b="86737"/>
            <a:stretch/>
          </p:blipFill>
          <p:spPr>
            <a:xfrm>
              <a:off x="643801" y="1062870"/>
              <a:ext cx="2827291" cy="3945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72BEF3-637C-400D-1272-E1FEF9D89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55"/>
            <a:stretch/>
          </p:blipFill>
          <p:spPr>
            <a:xfrm>
              <a:off x="643801" y="1457409"/>
              <a:ext cx="2827291" cy="3958420"/>
            </a:xfrm>
            <a:prstGeom prst="rect">
              <a:avLst/>
            </a:prstGeom>
          </p:spPr>
        </p:pic>
      </p:grp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00BB80B-CF52-BA65-B947-D25413FDA728}"/>
              </a:ext>
            </a:extLst>
          </p:cNvPr>
          <p:cNvSpPr txBox="1">
            <a:spLocks/>
          </p:cNvSpPr>
          <p:nvPr/>
        </p:nvSpPr>
        <p:spPr>
          <a:xfrm>
            <a:off x="311700" y="4778607"/>
            <a:ext cx="8113285" cy="3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100" b="0" i="0" u="none" strike="noStrike" cap="none">
                <a:solidFill>
                  <a:schemeClr val="bg1">
                    <a:lumMod val="50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/>
              <a:t>Adam Jenkins, Nadin Kökciyan, Kami Vaniea (2022). PhishED: Automated contextual feedback for reporting phishing. In Proceedings of the Symposium on Usable Privacy and Security Poster Track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0591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12AF2-6BE6-9517-DFB3-CBF3D6A4F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F1C4F-547A-0D81-0DA9-5AAFEB96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326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 questions to those people can answer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16A0E-41E7-76F1-498E-CBE6C4B787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58FDC-8875-E877-BC98-293FFAA0089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1700" y="4778607"/>
            <a:ext cx="8113285" cy="316786"/>
          </a:xfrm>
        </p:spPr>
        <p:txBody>
          <a:bodyPr/>
          <a:lstStyle/>
          <a:p>
            <a:r>
              <a:rPr lang="en-CA" dirty="0"/>
              <a:t>Adam Jenkins, Nadin </a:t>
            </a:r>
            <a:r>
              <a:rPr lang="en-CA" dirty="0" err="1"/>
              <a:t>Kökciyan</a:t>
            </a:r>
            <a:r>
              <a:rPr lang="en-CA" dirty="0"/>
              <a:t>, Kami Vaniea (2022). </a:t>
            </a:r>
            <a:r>
              <a:rPr lang="en-CA" dirty="0" err="1"/>
              <a:t>PhishED</a:t>
            </a:r>
            <a:r>
              <a:rPr lang="en-CA" dirty="0"/>
              <a:t>: Automated contextual feedback for reporting phishing. In Proceedings of the Symposium on Usable Privacy and Security Poster Track</a:t>
            </a:r>
          </a:p>
        </p:txBody>
      </p:sp>
      <p:pic>
        <p:nvPicPr>
          <p:cNvPr id="9" name="Content Placeholder 8" descr="A person sitting at a table using a laptop computer.">
            <a:extLst>
              <a:ext uri="{FF2B5EF4-FFF2-40B4-BE49-F238E27FC236}">
                <a16:creationId xmlns:a16="http://schemas.microsoft.com/office/drawing/2014/main" id="{3BD6CB3F-2E64-AAB6-91A2-A992531739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472" r="10040" b="8799"/>
          <a:stretch/>
        </p:blipFill>
        <p:spPr>
          <a:xfrm>
            <a:off x="5692833" y="2192931"/>
            <a:ext cx="2371725" cy="18605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D7BCC1-8E2B-9A77-7E1F-189E5CB8C3CC}"/>
              </a:ext>
            </a:extLst>
          </p:cNvPr>
          <p:cNvGrpSpPr/>
          <p:nvPr/>
        </p:nvGrpSpPr>
        <p:grpSpPr>
          <a:xfrm>
            <a:off x="4031541" y="635473"/>
            <a:ext cx="1148156" cy="1166521"/>
            <a:chOff x="3403940" y="322425"/>
            <a:chExt cx="686595" cy="6865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85DAB5-C4D8-CCF5-459B-5DCF72501C98}"/>
                </a:ext>
              </a:extLst>
            </p:cNvPr>
            <p:cNvSpPr txBox="1"/>
            <p:nvPr/>
          </p:nvSpPr>
          <p:spPr>
            <a:xfrm>
              <a:off x="3478330" y="425783"/>
              <a:ext cx="517987" cy="38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AI</a:t>
              </a:r>
            </a:p>
          </p:txBody>
        </p:sp>
        <p:pic>
          <p:nvPicPr>
            <p:cNvPr id="8" name="Graphic 7" descr="Monitor with solid fill">
              <a:extLst>
                <a:ext uri="{FF2B5EF4-FFF2-40B4-BE49-F238E27FC236}">
                  <a16:creationId xmlns:a16="http://schemas.microsoft.com/office/drawing/2014/main" id="{5C3C525D-3547-FE0B-6A67-56354F95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3940" y="322425"/>
              <a:ext cx="686595" cy="686595"/>
            </a:xfrm>
            <a:prstGeom prst="rect">
              <a:avLst/>
            </a:prstGeom>
          </p:spPr>
        </p:pic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B0492B4-5620-DA6C-4AD6-43434802A3C1}"/>
              </a:ext>
            </a:extLst>
          </p:cNvPr>
          <p:cNvSpPr/>
          <p:nvPr/>
        </p:nvSpPr>
        <p:spPr>
          <a:xfrm>
            <a:off x="5146539" y="903303"/>
            <a:ext cx="392254" cy="40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CF3E6D-5D63-6E4C-44F4-AFBC427F65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36" t="36078" r="22672" b="15770"/>
          <a:stretch/>
        </p:blipFill>
        <p:spPr>
          <a:xfrm>
            <a:off x="5636140" y="796138"/>
            <a:ext cx="3275763" cy="59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421650-CB3D-C38A-200F-469854DD7D74}"/>
              </a:ext>
            </a:extLst>
          </p:cNvPr>
          <p:cNvSpPr/>
          <p:nvPr/>
        </p:nvSpPr>
        <p:spPr>
          <a:xfrm>
            <a:off x="6878782" y="858982"/>
            <a:ext cx="1690254" cy="155863"/>
          </a:xfrm>
          <a:prstGeom prst="rect">
            <a:avLst/>
          </a:prstGeom>
          <a:solidFill>
            <a:srgbClr val="AF8F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Package Shipper</a:t>
            </a:r>
            <a:endParaRPr lang="en-CA" sz="9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92B28C-C0A3-06CD-BE36-BBA5B1E0AD9F}"/>
              </a:ext>
            </a:extLst>
          </p:cNvPr>
          <p:cNvSpPr/>
          <p:nvPr/>
        </p:nvSpPr>
        <p:spPr>
          <a:xfrm>
            <a:off x="6878695" y="1062870"/>
            <a:ext cx="1690254" cy="155863"/>
          </a:xfrm>
          <a:prstGeom prst="rect">
            <a:avLst/>
          </a:prstGeom>
          <a:solidFill>
            <a:srgbClr val="AF8F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Update information</a:t>
            </a:r>
            <a:endParaRPr lang="en-CA" sz="9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09EAA-D1AD-90E7-2803-B44FBC7E574B}"/>
              </a:ext>
            </a:extLst>
          </p:cNvPr>
          <p:cNvSpPr/>
          <p:nvPr/>
        </p:nvSpPr>
        <p:spPr>
          <a:xfrm>
            <a:off x="6878695" y="1233043"/>
            <a:ext cx="595832" cy="1558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00" dirty="0">
                <a:solidFill>
                  <a:srgbClr val="AF8FA2"/>
                </a:solidFill>
              </a:rPr>
              <a:t>Click link</a:t>
            </a:r>
            <a:endParaRPr lang="en-CA" sz="700" dirty="0">
              <a:solidFill>
                <a:srgbClr val="AF8FA2"/>
              </a:solidFill>
            </a:endParaRP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C9A30DC1-F0C2-18F0-57E8-1C57E5F5E839}"/>
              </a:ext>
            </a:extLst>
          </p:cNvPr>
          <p:cNvSpPr/>
          <p:nvPr/>
        </p:nvSpPr>
        <p:spPr>
          <a:xfrm rot="5400000">
            <a:off x="6619764" y="1597389"/>
            <a:ext cx="684724" cy="4092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77AA7B9-670E-254D-A0C9-C585D1A2E480}"/>
              </a:ext>
            </a:extLst>
          </p:cNvPr>
          <p:cNvSpPr/>
          <p:nvPr/>
        </p:nvSpPr>
        <p:spPr>
          <a:xfrm>
            <a:off x="3388372" y="895344"/>
            <a:ext cx="670220" cy="40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E8B317-6F1F-158E-8895-20158182BF3E}"/>
              </a:ext>
            </a:extLst>
          </p:cNvPr>
          <p:cNvGrpSpPr/>
          <p:nvPr/>
        </p:nvGrpSpPr>
        <p:grpSpPr>
          <a:xfrm>
            <a:off x="463734" y="580649"/>
            <a:ext cx="2827291" cy="4352959"/>
            <a:chOff x="643801" y="1062870"/>
            <a:chExt cx="2827291" cy="43529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793749-C6BB-4F6E-5AE2-64416ACE9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970" b="86737"/>
            <a:stretch/>
          </p:blipFill>
          <p:spPr>
            <a:xfrm>
              <a:off x="643801" y="1062870"/>
              <a:ext cx="2827291" cy="3945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B1CD41-B6E3-6E77-A027-63D7CCFE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6855"/>
            <a:stretch/>
          </p:blipFill>
          <p:spPr>
            <a:xfrm>
              <a:off x="643801" y="1457409"/>
              <a:ext cx="2827291" cy="395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455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4D35E-A4E5-5132-E24B-957F48DDD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FECBF4-6872-A224-2AC6-9302BEE6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326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 questions to those people can answer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21ABC-1E7D-E182-677C-E624119F7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10F3C-FA1F-4794-F36E-AA1BD7A8804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9" name="Content Placeholder 8" descr="A person sitting at a table using a laptop computer.">
            <a:extLst>
              <a:ext uri="{FF2B5EF4-FFF2-40B4-BE49-F238E27FC236}">
                <a16:creationId xmlns:a16="http://schemas.microsoft.com/office/drawing/2014/main" id="{AD89D99E-A871-9192-2171-3C1E43089A3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472" r="10040" b="8799"/>
          <a:stretch/>
        </p:blipFill>
        <p:spPr>
          <a:xfrm>
            <a:off x="5538793" y="3542310"/>
            <a:ext cx="1577340" cy="123737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E1A6311-0210-3398-3B97-79214ED0BF11}"/>
              </a:ext>
            </a:extLst>
          </p:cNvPr>
          <p:cNvSpPr/>
          <p:nvPr/>
        </p:nvSpPr>
        <p:spPr>
          <a:xfrm>
            <a:off x="3388372" y="895344"/>
            <a:ext cx="670220" cy="40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9D394B-7C94-39C3-446F-1434A2A46EE5}"/>
              </a:ext>
            </a:extLst>
          </p:cNvPr>
          <p:cNvGrpSpPr/>
          <p:nvPr/>
        </p:nvGrpSpPr>
        <p:grpSpPr>
          <a:xfrm>
            <a:off x="4031541" y="635473"/>
            <a:ext cx="1148156" cy="1166521"/>
            <a:chOff x="3403940" y="322425"/>
            <a:chExt cx="686595" cy="6865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A36357-A34F-71C8-039A-693983F9D71C}"/>
                </a:ext>
              </a:extLst>
            </p:cNvPr>
            <p:cNvSpPr txBox="1"/>
            <p:nvPr/>
          </p:nvSpPr>
          <p:spPr>
            <a:xfrm>
              <a:off x="3478330" y="425783"/>
              <a:ext cx="517987" cy="38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1722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AI</a:t>
              </a:r>
            </a:p>
          </p:txBody>
        </p:sp>
        <p:pic>
          <p:nvPicPr>
            <p:cNvPr id="8" name="Graphic 7" descr="Monitor with solid fill">
              <a:extLst>
                <a:ext uri="{FF2B5EF4-FFF2-40B4-BE49-F238E27FC236}">
                  <a16:creationId xmlns:a16="http://schemas.microsoft.com/office/drawing/2014/main" id="{99D1A208-4CC5-28F3-AE1C-B2DAC5B55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3940" y="322425"/>
              <a:ext cx="686595" cy="686595"/>
            </a:xfrm>
            <a:prstGeom prst="rect">
              <a:avLst/>
            </a:prstGeom>
          </p:spPr>
        </p:pic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B9070D-DFC6-CD6D-B423-063AA4187CAF}"/>
              </a:ext>
            </a:extLst>
          </p:cNvPr>
          <p:cNvSpPr/>
          <p:nvPr/>
        </p:nvSpPr>
        <p:spPr>
          <a:xfrm flipH="1">
            <a:off x="5146539" y="903303"/>
            <a:ext cx="392254" cy="40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F5C5D5-E981-9A6C-048E-976438AD33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36" t="36078" r="22672" b="15770"/>
          <a:stretch/>
        </p:blipFill>
        <p:spPr>
          <a:xfrm>
            <a:off x="5636140" y="796138"/>
            <a:ext cx="3275763" cy="59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B02A1C-5AF5-6BF0-56AE-8F459C604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115" y="2195106"/>
            <a:ext cx="5002151" cy="116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DE01153-5FD0-9A84-D8DE-1A8361101AB5}"/>
              </a:ext>
            </a:extLst>
          </p:cNvPr>
          <p:cNvGrpSpPr/>
          <p:nvPr/>
        </p:nvGrpSpPr>
        <p:grpSpPr>
          <a:xfrm>
            <a:off x="463734" y="580649"/>
            <a:ext cx="2827291" cy="4352959"/>
            <a:chOff x="643801" y="1062870"/>
            <a:chExt cx="2827291" cy="43529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6EF59D-6FD7-909D-143C-C877AF6F6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6970" b="86737"/>
            <a:stretch/>
          </p:blipFill>
          <p:spPr>
            <a:xfrm>
              <a:off x="643801" y="1062870"/>
              <a:ext cx="2827291" cy="39453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386826-1551-2A67-F43B-B6D289E9C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6855"/>
            <a:stretch/>
          </p:blipFill>
          <p:spPr>
            <a:xfrm>
              <a:off x="643801" y="1457409"/>
              <a:ext cx="2827291" cy="395842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8B5EDD8-6C05-299F-F0F1-6C301407A993}"/>
              </a:ext>
            </a:extLst>
          </p:cNvPr>
          <p:cNvSpPr/>
          <p:nvPr/>
        </p:nvSpPr>
        <p:spPr>
          <a:xfrm>
            <a:off x="6878782" y="858982"/>
            <a:ext cx="1690254" cy="155863"/>
          </a:xfrm>
          <a:prstGeom prst="rect">
            <a:avLst/>
          </a:prstGeom>
          <a:solidFill>
            <a:srgbClr val="AF8F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File transfer service</a:t>
            </a:r>
            <a:endParaRPr lang="en-CA" sz="9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F7428D-B032-DB4B-BF6C-14EC7645A3A6}"/>
              </a:ext>
            </a:extLst>
          </p:cNvPr>
          <p:cNvSpPr/>
          <p:nvPr/>
        </p:nvSpPr>
        <p:spPr>
          <a:xfrm>
            <a:off x="6878782" y="1066160"/>
            <a:ext cx="1690254" cy="155863"/>
          </a:xfrm>
          <a:prstGeom prst="rect">
            <a:avLst/>
          </a:prstGeom>
          <a:solidFill>
            <a:srgbClr val="AF8F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Files, media, or documents</a:t>
            </a:r>
            <a:endParaRPr lang="en-CA" sz="90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74A2128-D05C-4773-B755-EC29BE00CDB5}"/>
              </a:ext>
            </a:extLst>
          </p:cNvPr>
          <p:cNvSpPr/>
          <p:nvPr/>
        </p:nvSpPr>
        <p:spPr>
          <a:xfrm rot="5400000">
            <a:off x="4409491" y="1695554"/>
            <a:ext cx="392254" cy="40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Arrow: Bent 26">
            <a:extLst>
              <a:ext uri="{FF2B5EF4-FFF2-40B4-BE49-F238E27FC236}">
                <a16:creationId xmlns:a16="http://schemas.microsoft.com/office/drawing/2014/main" id="{15BD1EB8-7ABC-F1E1-A27C-34B66912FA3A}"/>
              </a:ext>
            </a:extLst>
          </p:cNvPr>
          <p:cNvSpPr/>
          <p:nvPr/>
        </p:nvSpPr>
        <p:spPr>
          <a:xfrm rot="10800000" flipH="1">
            <a:off x="4482094" y="3460821"/>
            <a:ext cx="893469" cy="9299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90258D0-D2B7-355C-BC1D-3D143E1CF9C8}"/>
              </a:ext>
            </a:extLst>
          </p:cNvPr>
          <p:cNvSpPr txBox="1">
            <a:spLocks/>
          </p:cNvSpPr>
          <p:nvPr/>
        </p:nvSpPr>
        <p:spPr>
          <a:xfrm>
            <a:off x="311700" y="4778607"/>
            <a:ext cx="8113285" cy="3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100" b="0" i="0" u="none" strike="noStrike" cap="none">
                <a:solidFill>
                  <a:schemeClr val="bg1">
                    <a:lumMod val="50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/>
              <a:t>Adam Jenkins, Nadin </a:t>
            </a:r>
            <a:r>
              <a:rPr lang="en-CA" dirty="0" err="1"/>
              <a:t>Kökciyan</a:t>
            </a:r>
            <a:r>
              <a:rPr lang="en-CA" dirty="0"/>
              <a:t>, Kami Vaniea (2022). </a:t>
            </a:r>
            <a:r>
              <a:rPr lang="en-CA" dirty="0" err="1"/>
              <a:t>PhishED</a:t>
            </a:r>
            <a:r>
              <a:rPr lang="en-CA" dirty="0"/>
              <a:t>: Automated contextual feedback for reporting phishing. In Proceedings of the Symposium on Usable Privacy and Security Poster Track</a:t>
            </a:r>
          </a:p>
        </p:txBody>
      </p:sp>
    </p:spTree>
    <p:extLst>
      <p:ext uri="{BB962C8B-B14F-4D97-AF65-F5344CB8AC3E}">
        <p14:creationId xmlns:p14="http://schemas.microsoft.com/office/powerpoint/2010/main" val="19010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A1E7A-6FF5-DBD2-A9E6-09BC32258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E6F9C9-678C-54EC-B0C6-97DCDC4A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4133109" cy="5727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PhishEd</a:t>
            </a:r>
            <a:r>
              <a:rPr lang="en-US" dirty="0"/>
              <a:t> Lessons: Humans</a:t>
            </a:r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407E73-DDBD-03FF-7E19-2BAE953D9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33109" cy="3416400"/>
          </a:xfrm>
        </p:spPr>
        <p:txBody>
          <a:bodyPr/>
          <a:lstStyle/>
          <a:p>
            <a:r>
              <a:rPr lang="en-US" dirty="0"/>
              <a:t>Providing phishing or benign classification is not enough to prevent interaction. Especially when a user does not understand the harm. </a:t>
            </a:r>
          </a:p>
          <a:p>
            <a:r>
              <a:rPr lang="en-US" dirty="0"/>
              <a:t>Reported phishing is an overlooked training opportunity.</a:t>
            </a:r>
          </a:p>
          <a:p>
            <a:r>
              <a:rPr lang="en-US" dirty="0"/>
              <a:t>Need data converted into information they can accurately judge. </a:t>
            </a:r>
          </a:p>
          <a:p>
            <a:r>
              <a:rPr lang="en-US" dirty="0"/>
              <a:t>Embarrassed to ask for feedback or help. </a:t>
            </a:r>
          </a:p>
          <a:p>
            <a:r>
              <a:rPr lang="en-US" dirty="0"/>
              <a:t>Tired of being ignored by IT support or waiting weeks for a response.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C759D-00A3-DDC5-77EB-7246C4D99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AAC07D-675E-C700-B9AC-63AA211C85D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CA" dirty="0"/>
              <a:t>Adam Jenkins, Nadin </a:t>
            </a:r>
            <a:r>
              <a:rPr lang="en-CA" dirty="0" err="1"/>
              <a:t>Kökciyan</a:t>
            </a:r>
            <a:r>
              <a:rPr lang="en-CA" dirty="0"/>
              <a:t>, Kami Vaniea (2022). </a:t>
            </a:r>
            <a:r>
              <a:rPr lang="en-CA" dirty="0" err="1"/>
              <a:t>PhishED</a:t>
            </a:r>
            <a:r>
              <a:rPr lang="en-CA" dirty="0"/>
              <a:t>: Automated contextual feedback for reporting phishing. In Proceedings of the Symposium on Usable Privacy and Security Poster Track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214587-35C1-4645-7316-CBB4CF920A50}"/>
              </a:ext>
            </a:extLst>
          </p:cNvPr>
          <p:cNvGrpSpPr/>
          <p:nvPr/>
        </p:nvGrpSpPr>
        <p:grpSpPr>
          <a:xfrm>
            <a:off x="4534185" y="289160"/>
            <a:ext cx="4529037" cy="4515423"/>
            <a:chOff x="4534185" y="289160"/>
            <a:chExt cx="4529037" cy="4515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6B4AB3-87E2-BABE-ED86-D329B3603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4185" y="289160"/>
              <a:ext cx="4529037" cy="45154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143C51-0C84-A5F5-249B-C02853641748}"/>
                </a:ext>
              </a:extLst>
            </p:cNvPr>
            <p:cNvSpPr/>
            <p:nvPr/>
          </p:nvSpPr>
          <p:spPr>
            <a:xfrm>
              <a:off x="5506727" y="548791"/>
              <a:ext cx="1189760" cy="1340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281909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17F6D3-B468-E031-E9F5-E3D4EB29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4133109" cy="5727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PhishEd</a:t>
            </a:r>
            <a:r>
              <a:rPr lang="en-US" dirty="0"/>
              <a:t> Lessons: AI</a:t>
            </a:r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F87D0C-2FFA-EC43-722F-32CAA60EA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33109" cy="3416400"/>
          </a:xfrm>
        </p:spPr>
        <p:txBody>
          <a:bodyPr/>
          <a:lstStyle/>
          <a:p>
            <a:r>
              <a:rPr lang="en-US" dirty="0"/>
              <a:t>Explainable AI is not what we want. Users need to be able to go back and forth, not have the decision explained to them. </a:t>
            </a:r>
          </a:p>
          <a:p>
            <a:r>
              <a:rPr lang="en-US" dirty="0"/>
              <a:t>No accessible AI datasets represent how people perceive emails. </a:t>
            </a:r>
          </a:p>
          <a:p>
            <a:r>
              <a:rPr lang="en-CA" dirty="0"/>
              <a:t>Phishing is AI hostile. Active attack against filtering. </a:t>
            </a:r>
          </a:p>
          <a:p>
            <a:r>
              <a:rPr lang="en-CA" dirty="0"/>
              <a:t>“We will never” statements are </a:t>
            </a:r>
            <a:r>
              <a:rPr lang="en-CA"/>
              <a:t>not always true.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5F5A4-718A-2A86-C4C8-4293805CFC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6DFE8E-A6D0-EBE2-D5D9-12636E6315B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CA" dirty="0"/>
              <a:t>Adam Jenkins, Nadin </a:t>
            </a:r>
            <a:r>
              <a:rPr lang="en-CA" dirty="0" err="1"/>
              <a:t>Kökciyan</a:t>
            </a:r>
            <a:r>
              <a:rPr lang="en-CA" dirty="0"/>
              <a:t>, Kami Vaniea (2022). </a:t>
            </a:r>
            <a:r>
              <a:rPr lang="en-CA" dirty="0" err="1"/>
              <a:t>PhishED</a:t>
            </a:r>
            <a:r>
              <a:rPr lang="en-CA" dirty="0"/>
              <a:t>: Automated contextual feedback for reporting phishing. In Proceedings of the Symposium on Usable Privacy and Security Poster Track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B5630E-D2EF-ADB5-70DB-16CD0C005FD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02163" y="549275"/>
            <a:ext cx="4541837" cy="394335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C8F9BB-1234-3616-7C6C-B93FEC8518A8}"/>
              </a:ext>
            </a:extLst>
          </p:cNvPr>
          <p:cNvSpPr/>
          <p:nvPr/>
        </p:nvSpPr>
        <p:spPr>
          <a:xfrm>
            <a:off x="6183087" y="664342"/>
            <a:ext cx="368438" cy="13406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780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ign on a credit card machine: &quot;dip your credit card here to leave a donation!&quot;">
            <a:extLst>
              <a:ext uri="{FF2B5EF4-FFF2-40B4-BE49-F238E27FC236}">
                <a16:creationId xmlns:a16="http://schemas.microsoft.com/office/drawing/2014/main" id="{DB16D645-0755-4BED-BCDE-EAD90B934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/>
          <a:stretch/>
        </p:blipFill>
        <p:spPr>
          <a:xfrm rot="5400000">
            <a:off x="4120202" y="112312"/>
            <a:ext cx="5136109" cy="49114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769D0-0A4F-45CF-A92D-F8EBC233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3145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619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fld id="{4FAB73BC-B049-4115-A692-8D63A059BFB8}" type="slidenum">
              <a:rPr lang="en-US" smtClean="0"/>
              <a:pPr>
                <a:buClrTx/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8EB780-9791-4AC5-92C3-3433A3CA9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0" t="12323" r="13232" b="15859"/>
          <a:stretch/>
        </p:blipFill>
        <p:spPr>
          <a:xfrm rot="5400000">
            <a:off x="3524940" y="2434701"/>
            <a:ext cx="2078240" cy="32328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E06653-3032-48F2-B195-7AE0E0C787E0}"/>
              </a:ext>
            </a:extLst>
          </p:cNvPr>
          <p:cNvSpPr txBox="1">
            <a:spLocks/>
          </p:cNvSpPr>
          <p:nvPr/>
        </p:nvSpPr>
        <p:spPr>
          <a:xfrm>
            <a:off x="229130" y="244464"/>
            <a:ext cx="440229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sng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Donation point, just dip your credit card!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037AE3-F65D-49D3-912C-F86FAB657B78}"/>
              </a:ext>
            </a:extLst>
          </p:cNvPr>
          <p:cNvSpPr txBox="1">
            <a:spLocks/>
          </p:cNvSpPr>
          <p:nvPr/>
        </p:nvSpPr>
        <p:spPr>
          <a:xfrm>
            <a:off x="229131" y="1334781"/>
            <a:ext cx="3720703" cy="409252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19075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975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Safe to donate?</a:t>
            </a:r>
          </a:p>
        </p:txBody>
      </p:sp>
    </p:spTree>
    <p:extLst>
      <p:ext uri="{BB962C8B-B14F-4D97-AF65-F5344CB8AC3E}">
        <p14:creationId xmlns:p14="http://schemas.microsoft.com/office/powerpoint/2010/main" val="244921866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2FB88-3BA7-1D01-212C-AC3C263ACE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6" name="Google Shape;53;p12">
            <a:extLst>
              <a:ext uri="{FF2B5EF4-FFF2-40B4-BE49-F238E27FC236}">
                <a16:creationId xmlns:a16="http://schemas.microsoft.com/office/drawing/2014/main" id="{BC778019-541A-D854-94A5-013802ACC31F}"/>
              </a:ext>
            </a:extLst>
          </p:cNvPr>
          <p:cNvSpPr txBox="1"/>
          <p:nvPr/>
        </p:nvSpPr>
        <p:spPr>
          <a:xfrm>
            <a:off x="1106050" y="1744700"/>
            <a:ext cx="4509300" cy="19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;p12">
            <a:extLst>
              <a:ext uri="{FF2B5EF4-FFF2-40B4-BE49-F238E27FC236}">
                <a16:creationId xmlns:a16="http://schemas.microsoft.com/office/drawing/2014/main" id="{64B3FE90-C0FB-2022-2E0C-50E10131BB3D}"/>
              </a:ext>
            </a:extLst>
          </p:cNvPr>
          <p:cNvSpPr txBox="1"/>
          <p:nvPr/>
        </p:nvSpPr>
        <p:spPr>
          <a:xfrm>
            <a:off x="2739762" y="1205500"/>
            <a:ext cx="6128312" cy="3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50"/>
              <a:buFont typeface="Raleway"/>
              <a:buChar char="●"/>
            </a:pPr>
            <a:r>
              <a:rPr lang="en-US" sz="20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Consider why humans are needed in security decisions.</a:t>
            </a:r>
            <a:endParaRPr sz="200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50"/>
              <a:buFont typeface="Raleway"/>
              <a:buChar char="●"/>
            </a:pPr>
            <a:r>
              <a:rPr lang="en-US" sz="20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Balance what computers and humans are good at.</a:t>
            </a:r>
          </a:p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50"/>
              <a:buFont typeface="Raleway"/>
              <a:buChar char="●"/>
            </a:pPr>
            <a:r>
              <a:rPr lang="en-US" sz="20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Consider how AI and humans can collaborate to solve hard security problems efficiently.</a:t>
            </a:r>
            <a:endParaRPr lang="en-US" sz="1150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50"/>
              <a:buFont typeface="Raleway"/>
              <a:buChar char="●"/>
            </a:pPr>
            <a:r>
              <a:rPr lang="en-US" sz="2000" dirty="0">
                <a:solidFill>
                  <a:srgbClr val="434343"/>
                </a:solidFill>
                <a:latin typeface="Raleway"/>
                <a:sym typeface="Raleway"/>
              </a:rPr>
              <a:t>Identity and authentication are non-trivial problems. </a:t>
            </a:r>
          </a:p>
        </p:txBody>
      </p:sp>
      <p:sp>
        <p:nvSpPr>
          <p:cNvPr id="8" name="Google Shape;55;p12">
            <a:extLst>
              <a:ext uri="{FF2B5EF4-FFF2-40B4-BE49-F238E27FC236}">
                <a16:creationId xmlns:a16="http://schemas.microsoft.com/office/drawing/2014/main" id="{CA6DB8D0-095B-D59F-64E8-8BD620CCE23D}"/>
              </a:ext>
            </a:extLst>
          </p:cNvPr>
          <p:cNvSpPr txBox="1"/>
          <p:nvPr/>
        </p:nvSpPr>
        <p:spPr>
          <a:xfrm>
            <a:off x="555400" y="371925"/>
            <a:ext cx="70230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Take Aways</a:t>
            </a:r>
            <a:endParaRPr sz="4400" b="1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660C22-A0E1-18FD-5D9F-F388F114C6CB}"/>
              </a:ext>
            </a:extLst>
          </p:cNvPr>
          <p:cNvSpPr txBox="1">
            <a:spLocks/>
          </p:cNvSpPr>
          <p:nvPr/>
        </p:nvSpPr>
        <p:spPr>
          <a:xfrm>
            <a:off x="130525" y="2254856"/>
            <a:ext cx="2806640" cy="1052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spcAft>
                <a:spcPts val="1200"/>
              </a:spcAft>
              <a:buFont typeface="Arial"/>
              <a:buNone/>
            </a:pPr>
            <a:r>
              <a:rPr lang="en-US" sz="4500" b="1" dirty="0"/>
              <a:t>Dr Kami Vaniea</a:t>
            </a:r>
            <a:br>
              <a:rPr lang="en-US" dirty="0"/>
            </a:br>
            <a:r>
              <a:rPr lang="en-US" dirty="0"/>
              <a:t>Electrical and Computer Engineering</a:t>
            </a:r>
            <a:br>
              <a:rPr lang="en-US" dirty="0"/>
            </a:br>
            <a:r>
              <a:rPr lang="en-US" dirty="0"/>
              <a:t>kami.vaniea@uwaterloo.ca</a:t>
            </a:r>
            <a:br>
              <a:rPr lang="en-US" dirty="0"/>
            </a:br>
            <a:r>
              <a:rPr lang="en-US" dirty="0"/>
              <a:t>tulipslab.org</a:t>
            </a:r>
          </a:p>
        </p:txBody>
      </p:sp>
    </p:spTree>
    <p:extLst>
      <p:ext uri="{BB962C8B-B14F-4D97-AF65-F5344CB8AC3E}">
        <p14:creationId xmlns:p14="http://schemas.microsoft.com/office/powerpoint/2010/main" val="66559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3E06653-3032-48F2-B195-7AE0E0C787E0}"/>
              </a:ext>
            </a:extLst>
          </p:cNvPr>
          <p:cNvSpPr txBox="1">
            <a:spLocks/>
          </p:cNvSpPr>
          <p:nvPr/>
        </p:nvSpPr>
        <p:spPr>
          <a:xfrm>
            <a:off x="229131" y="115586"/>
            <a:ext cx="3190664" cy="14723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sng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Cookie consent box on a website.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037AE3-F65D-49D3-912C-F86FAB657B78}"/>
              </a:ext>
            </a:extLst>
          </p:cNvPr>
          <p:cNvSpPr txBox="1">
            <a:spLocks/>
          </p:cNvSpPr>
          <p:nvPr/>
        </p:nvSpPr>
        <p:spPr>
          <a:xfrm>
            <a:off x="229131" y="1528092"/>
            <a:ext cx="3720703" cy="37703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19075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975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Is this website safe to browse? </a:t>
            </a:r>
          </a:p>
          <a:p>
            <a:r>
              <a:rPr lang="en-US" sz="2100" dirty="0"/>
              <a:t>Is it safe to enter personal data on?</a:t>
            </a:r>
          </a:p>
        </p:txBody>
      </p:sp>
      <p:pic>
        <p:nvPicPr>
          <p:cNvPr id="3" name="Content Placeholder 7" descr="Cookie policy, bottom of text reads: By clicking &quot;I accept&quot; or &quot;X&quot; on this banner, or using our site, you consent to the use of cookies unless you have disabled them.">
            <a:extLst>
              <a:ext uri="{FF2B5EF4-FFF2-40B4-BE49-F238E27FC236}">
                <a16:creationId xmlns:a16="http://schemas.microsoft.com/office/drawing/2014/main" id="{CDE85B41-15C5-1963-FA6D-5131DBCE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5" b="6586"/>
          <a:stretch/>
        </p:blipFill>
        <p:spPr>
          <a:xfrm>
            <a:off x="3916234" y="221344"/>
            <a:ext cx="5069387" cy="46252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43EFE-D002-585F-D1AE-FC1ED6356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7389" y="2759106"/>
            <a:ext cx="3939662" cy="7541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1711A2-E57C-D7A0-6BBF-D76A5503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anchor="ctr">
            <a:normAutofit fontScale="25000" lnSpcReduction="20000"/>
          </a:bodyPr>
          <a:lstStyle/>
          <a:p>
            <a:pPr>
              <a:spcAft>
                <a:spcPts val="450"/>
              </a:spcAft>
            </a:pPr>
            <a:fld id="{9EC71654-96A5-4280-94F3-931C61A9F92C}" type="slidenum">
              <a:rPr lang="en-US" noProof="0" smtClean="0"/>
              <a:pPr>
                <a:spcAft>
                  <a:spcPts val="450"/>
                </a:spcAft>
              </a:pPr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958724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93AF3-E3DF-03B0-BF4C-882308DB43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5</a:t>
            </a:fld>
            <a:endParaRPr lang="en" sz="9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E2D26D-F78F-5EB5-E0E2-8FC7AAB0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Phishing</a:t>
            </a:r>
            <a:endParaRPr lang="en-C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F6FBFC-5F7A-016C-BD9B-0CFC37EDB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694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D5E86-19C2-103F-FE51-F3211AB9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Definitely phishing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7C7448-643B-120E-26DF-68A1D2DE7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 to “undisclosed recipients”</a:t>
            </a:r>
          </a:p>
          <a:p>
            <a:r>
              <a:rPr lang="en-US" dirty="0"/>
              <a:t>Claims to be from Dropbox but sent from a student</a:t>
            </a:r>
          </a:p>
          <a:p>
            <a:r>
              <a:rPr lang="en-US" dirty="0"/>
              <a:t>URL goes to card-rd.ga instead of Dropbox</a:t>
            </a:r>
            <a:endParaRPr lang="en-CA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B0326F0-9423-ECB8-432E-9DE959201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55" y="75749"/>
            <a:ext cx="5990813" cy="50825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FB988-ADFC-F07F-DB39-485E385FB6F7}"/>
              </a:ext>
            </a:extLst>
          </p:cNvPr>
          <p:cNvSpPr/>
          <p:nvPr/>
        </p:nvSpPr>
        <p:spPr>
          <a:xfrm>
            <a:off x="4177667" y="4687144"/>
            <a:ext cx="892834" cy="340744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1190445"/>
                      <a:gd name="connsiteY0" fmla="*/ 75722 h 454325"/>
                      <a:gd name="connsiteX1" fmla="*/ 75722 w 1190445"/>
                      <a:gd name="connsiteY1" fmla="*/ 0 h 454325"/>
                      <a:gd name="connsiteX2" fmla="*/ 584832 w 1190445"/>
                      <a:gd name="connsiteY2" fmla="*/ 0 h 454325"/>
                      <a:gd name="connsiteX3" fmla="*/ 1114723 w 1190445"/>
                      <a:gd name="connsiteY3" fmla="*/ 0 h 454325"/>
                      <a:gd name="connsiteX4" fmla="*/ 1190445 w 1190445"/>
                      <a:gd name="connsiteY4" fmla="*/ 75722 h 454325"/>
                      <a:gd name="connsiteX5" fmla="*/ 1190445 w 1190445"/>
                      <a:gd name="connsiteY5" fmla="*/ 378603 h 454325"/>
                      <a:gd name="connsiteX6" fmla="*/ 1114723 w 1190445"/>
                      <a:gd name="connsiteY6" fmla="*/ 454325 h 454325"/>
                      <a:gd name="connsiteX7" fmla="*/ 595223 w 1190445"/>
                      <a:gd name="connsiteY7" fmla="*/ 454325 h 454325"/>
                      <a:gd name="connsiteX8" fmla="*/ 75722 w 1190445"/>
                      <a:gd name="connsiteY8" fmla="*/ 454325 h 454325"/>
                      <a:gd name="connsiteX9" fmla="*/ 0 w 1190445"/>
                      <a:gd name="connsiteY9" fmla="*/ 378603 h 454325"/>
                      <a:gd name="connsiteX10" fmla="*/ 0 w 1190445"/>
                      <a:gd name="connsiteY10" fmla="*/ 75722 h 454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0445" h="454325" extrusionOk="0">
                        <a:moveTo>
                          <a:pt x="0" y="75722"/>
                        </a:moveTo>
                        <a:cubicBezTo>
                          <a:pt x="-974" y="41450"/>
                          <a:pt x="39739" y="-924"/>
                          <a:pt x="75722" y="0"/>
                        </a:cubicBezTo>
                        <a:cubicBezTo>
                          <a:pt x="210753" y="17593"/>
                          <a:pt x="375229" y="-11844"/>
                          <a:pt x="584832" y="0"/>
                        </a:cubicBezTo>
                        <a:cubicBezTo>
                          <a:pt x="794435" y="11844"/>
                          <a:pt x="922384" y="-1667"/>
                          <a:pt x="1114723" y="0"/>
                        </a:cubicBezTo>
                        <a:cubicBezTo>
                          <a:pt x="1149198" y="-7404"/>
                          <a:pt x="1197769" y="35934"/>
                          <a:pt x="1190445" y="75722"/>
                        </a:cubicBezTo>
                        <a:cubicBezTo>
                          <a:pt x="1176549" y="222888"/>
                          <a:pt x="1184801" y="275727"/>
                          <a:pt x="1190445" y="378603"/>
                        </a:cubicBezTo>
                        <a:cubicBezTo>
                          <a:pt x="1189577" y="416436"/>
                          <a:pt x="1150205" y="459689"/>
                          <a:pt x="1114723" y="454325"/>
                        </a:cubicBezTo>
                        <a:cubicBezTo>
                          <a:pt x="920585" y="456138"/>
                          <a:pt x="840810" y="442828"/>
                          <a:pt x="595223" y="454325"/>
                        </a:cubicBezTo>
                        <a:cubicBezTo>
                          <a:pt x="349636" y="465822"/>
                          <a:pt x="293220" y="442799"/>
                          <a:pt x="75722" y="454325"/>
                        </a:cubicBezTo>
                        <a:cubicBezTo>
                          <a:pt x="35643" y="453497"/>
                          <a:pt x="-2066" y="411819"/>
                          <a:pt x="0" y="378603"/>
                        </a:cubicBezTo>
                        <a:cubicBezTo>
                          <a:pt x="-7297" y="273735"/>
                          <a:pt x="-14812" y="152859"/>
                          <a:pt x="0" y="757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72ACCA-386F-444E-DA98-867414BE3F3F}"/>
              </a:ext>
            </a:extLst>
          </p:cNvPr>
          <p:cNvSpPr/>
          <p:nvPr/>
        </p:nvSpPr>
        <p:spPr>
          <a:xfrm>
            <a:off x="7406826" y="3005731"/>
            <a:ext cx="586471" cy="296286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95735B-E581-1524-E188-4858A54C4804}"/>
              </a:ext>
            </a:extLst>
          </p:cNvPr>
          <p:cNvSpPr/>
          <p:nvPr/>
        </p:nvSpPr>
        <p:spPr>
          <a:xfrm>
            <a:off x="4058204" y="666612"/>
            <a:ext cx="1740533" cy="296286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B82C0F-CA3B-05A5-748F-7AFE035ED9B9}"/>
              </a:ext>
            </a:extLst>
          </p:cNvPr>
          <p:cNvSpPr/>
          <p:nvPr/>
        </p:nvSpPr>
        <p:spPr>
          <a:xfrm>
            <a:off x="6506659" y="1724140"/>
            <a:ext cx="1026488" cy="244039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3105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D5E86-19C2-103F-FE51-F3211AB9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Phishing?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03B632-388A-A845-9C84-467F1D415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89600"/>
            <a:ext cx="2758307" cy="3179400"/>
          </a:xfrm>
        </p:spPr>
        <p:txBody>
          <a:bodyPr/>
          <a:lstStyle/>
          <a:p>
            <a:r>
              <a:rPr lang="en-CA" dirty="0"/>
              <a:t>“Hi” without recipient name</a:t>
            </a:r>
          </a:p>
          <a:p>
            <a:r>
              <a:rPr lang="en-CA" dirty="0"/>
              <a:t>Generic “your company”</a:t>
            </a:r>
          </a:p>
          <a:p>
            <a:r>
              <a:rPr lang="en-CA" dirty="0"/>
              <a:t>Request to reset account</a:t>
            </a:r>
          </a:p>
          <a:p>
            <a:r>
              <a:rPr lang="en-CA" dirty="0"/>
              <a:t>Generic “Administrator” salutation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B352C-B6DF-2FAB-56FA-27C56A4D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52" y="0"/>
            <a:ext cx="5696975" cy="5143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FB988-ADFC-F07F-DB39-485E385FB6F7}"/>
              </a:ext>
            </a:extLst>
          </p:cNvPr>
          <p:cNvSpPr/>
          <p:nvPr/>
        </p:nvSpPr>
        <p:spPr>
          <a:xfrm>
            <a:off x="3831217" y="4184212"/>
            <a:ext cx="1941764" cy="340744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1190445"/>
                      <a:gd name="connsiteY0" fmla="*/ 75722 h 454325"/>
                      <a:gd name="connsiteX1" fmla="*/ 75722 w 1190445"/>
                      <a:gd name="connsiteY1" fmla="*/ 0 h 454325"/>
                      <a:gd name="connsiteX2" fmla="*/ 584832 w 1190445"/>
                      <a:gd name="connsiteY2" fmla="*/ 0 h 454325"/>
                      <a:gd name="connsiteX3" fmla="*/ 1114723 w 1190445"/>
                      <a:gd name="connsiteY3" fmla="*/ 0 h 454325"/>
                      <a:gd name="connsiteX4" fmla="*/ 1190445 w 1190445"/>
                      <a:gd name="connsiteY4" fmla="*/ 75722 h 454325"/>
                      <a:gd name="connsiteX5" fmla="*/ 1190445 w 1190445"/>
                      <a:gd name="connsiteY5" fmla="*/ 378603 h 454325"/>
                      <a:gd name="connsiteX6" fmla="*/ 1114723 w 1190445"/>
                      <a:gd name="connsiteY6" fmla="*/ 454325 h 454325"/>
                      <a:gd name="connsiteX7" fmla="*/ 595223 w 1190445"/>
                      <a:gd name="connsiteY7" fmla="*/ 454325 h 454325"/>
                      <a:gd name="connsiteX8" fmla="*/ 75722 w 1190445"/>
                      <a:gd name="connsiteY8" fmla="*/ 454325 h 454325"/>
                      <a:gd name="connsiteX9" fmla="*/ 0 w 1190445"/>
                      <a:gd name="connsiteY9" fmla="*/ 378603 h 454325"/>
                      <a:gd name="connsiteX10" fmla="*/ 0 w 1190445"/>
                      <a:gd name="connsiteY10" fmla="*/ 75722 h 454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0445" h="454325" extrusionOk="0">
                        <a:moveTo>
                          <a:pt x="0" y="75722"/>
                        </a:moveTo>
                        <a:cubicBezTo>
                          <a:pt x="-974" y="41450"/>
                          <a:pt x="39739" y="-924"/>
                          <a:pt x="75722" y="0"/>
                        </a:cubicBezTo>
                        <a:cubicBezTo>
                          <a:pt x="210753" y="17593"/>
                          <a:pt x="375229" y="-11844"/>
                          <a:pt x="584832" y="0"/>
                        </a:cubicBezTo>
                        <a:cubicBezTo>
                          <a:pt x="794435" y="11844"/>
                          <a:pt x="922384" y="-1667"/>
                          <a:pt x="1114723" y="0"/>
                        </a:cubicBezTo>
                        <a:cubicBezTo>
                          <a:pt x="1149198" y="-7404"/>
                          <a:pt x="1197769" y="35934"/>
                          <a:pt x="1190445" y="75722"/>
                        </a:cubicBezTo>
                        <a:cubicBezTo>
                          <a:pt x="1176549" y="222888"/>
                          <a:pt x="1184801" y="275727"/>
                          <a:pt x="1190445" y="378603"/>
                        </a:cubicBezTo>
                        <a:cubicBezTo>
                          <a:pt x="1189577" y="416436"/>
                          <a:pt x="1150205" y="459689"/>
                          <a:pt x="1114723" y="454325"/>
                        </a:cubicBezTo>
                        <a:cubicBezTo>
                          <a:pt x="920585" y="456138"/>
                          <a:pt x="840810" y="442828"/>
                          <a:pt x="595223" y="454325"/>
                        </a:cubicBezTo>
                        <a:cubicBezTo>
                          <a:pt x="349636" y="465822"/>
                          <a:pt x="293220" y="442799"/>
                          <a:pt x="75722" y="454325"/>
                        </a:cubicBezTo>
                        <a:cubicBezTo>
                          <a:pt x="35643" y="453497"/>
                          <a:pt x="-2066" y="411819"/>
                          <a:pt x="0" y="378603"/>
                        </a:cubicBezTo>
                        <a:cubicBezTo>
                          <a:pt x="-7297" y="273735"/>
                          <a:pt x="-14812" y="152859"/>
                          <a:pt x="0" y="757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72ACCA-386F-444E-DA98-867414BE3F3F}"/>
              </a:ext>
            </a:extLst>
          </p:cNvPr>
          <p:cNvSpPr/>
          <p:nvPr/>
        </p:nvSpPr>
        <p:spPr>
          <a:xfrm>
            <a:off x="6928842" y="2893996"/>
            <a:ext cx="1461770" cy="296286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95735B-E581-1524-E188-4858A54C4804}"/>
              </a:ext>
            </a:extLst>
          </p:cNvPr>
          <p:cNvSpPr/>
          <p:nvPr/>
        </p:nvSpPr>
        <p:spPr>
          <a:xfrm>
            <a:off x="3831216" y="1861502"/>
            <a:ext cx="376982" cy="296286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B82C0F-CA3B-05A5-748F-7AFE035ED9B9}"/>
              </a:ext>
            </a:extLst>
          </p:cNvPr>
          <p:cNvSpPr/>
          <p:nvPr/>
        </p:nvSpPr>
        <p:spPr>
          <a:xfrm>
            <a:off x="3831216" y="2245079"/>
            <a:ext cx="1043463" cy="296286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61843191">
                  <a:custGeom>
                    <a:avLst/>
                    <a:gdLst>
                      <a:gd name="connsiteX0" fmla="*/ 0 w 711169"/>
                      <a:gd name="connsiteY0" fmla="*/ 65843 h 395048"/>
                      <a:gd name="connsiteX1" fmla="*/ 65843 w 711169"/>
                      <a:gd name="connsiteY1" fmla="*/ 0 h 395048"/>
                      <a:gd name="connsiteX2" fmla="*/ 645326 w 711169"/>
                      <a:gd name="connsiteY2" fmla="*/ 0 h 395048"/>
                      <a:gd name="connsiteX3" fmla="*/ 711169 w 711169"/>
                      <a:gd name="connsiteY3" fmla="*/ 65843 h 395048"/>
                      <a:gd name="connsiteX4" fmla="*/ 711169 w 711169"/>
                      <a:gd name="connsiteY4" fmla="*/ 329205 h 395048"/>
                      <a:gd name="connsiteX5" fmla="*/ 645326 w 711169"/>
                      <a:gd name="connsiteY5" fmla="*/ 395048 h 395048"/>
                      <a:gd name="connsiteX6" fmla="*/ 65843 w 711169"/>
                      <a:gd name="connsiteY6" fmla="*/ 395048 h 395048"/>
                      <a:gd name="connsiteX7" fmla="*/ 0 w 711169"/>
                      <a:gd name="connsiteY7" fmla="*/ 329205 h 395048"/>
                      <a:gd name="connsiteX8" fmla="*/ 0 w 711169"/>
                      <a:gd name="connsiteY8" fmla="*/ 65843 h 39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169" h="395048" extrusionOk="0">
                        <a:moveTo>
                          <a:pt x="0" y="65843"/>
                        </a:moveTo>
                        <a:cubicBezTo>
                          <a:pt x="-124" y="30443"/>
                          <a:pt x="36665" y="-1138"/>
                          <a:pt x="65843" y="0"/>
                        </a:cubicBezTo>
                        <a:cubicBezTo>
                          <a:pt x="203397" y="-27451"/>
                          <a:pt x="435754" y="715"/>
                          <a:pt x="645326" y="0"/>
                        </a:cubicBezTo>
                        <a:cubicBezTo>
                          <a:pt x="689407" y="3128"/>
                          <a:pt x="714887" y="27126"/>
                          <a:pt x="711169" y="65843"/>
                        </a:cubicBezTo>
                        <a:cubicBezTo>
                          <a:pt x="724280" y="196573"/>
                          <a:pt x="707633" y="245277"/>
                          <a:pt x="711169" y="329205"/>
                        </a:cubicBezTo>
                        <a:cubicBezTo>
                          <a:pt x="712503" y="363071"/>
                          <a:pt x="678680" y="393226"/>
                          <a:pt x="645326" y="395048"/>
                        </a:cubicBezTo>
                        <a:cubicBezTo>
                          <a:pt x="451419" y="369331"/>
                          <a:pt x="315190" y="377084"/>
                          <a:pt x="65843" y="395048"/>
                        </a:cubicBezTo>
                        <a:cubicBezTo>
                          <a:pt x="26131" y="392727"/>
                          <a:pt x="8069" y="365127"/>
                          <a:pt x="0" y="329205"/>
                        </a:cubicBezTo>
                        <a:cubicBezTo>
                          <a:pt x="-8319" y="212099"/>
                          <a:pt x="10509" y="197497"/>
                          <a:pt x="0" y="658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1E51703-38AD-ABDD-1DFB-91BB20C726C6}"/>
              </a:ext>
            </a:extLst>
          </p:cNvPr>
          <p:cNvSpPr txBox="1">
            <a:spLocks/>
          </p:cNvSpPr>
          <p:nvPr/>
        </p:nvSpPr>
        <p:spPr>
          <a:xfrm>
            <a:off x="262007" y="2852987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Real email from LastPass</a:t>
            </a:r>
          </a:p>
        </p:txBody>
      </p:sp>
    </p:spTree>
    <p:extLst>
      <p:ext uri="{BB962C8B-B14F-4D97-AF65-F5344CB8AC3E}">
        <p14:creationId xmlns:p14="http://schemas.microsoft.com/office/powerpoint/2010/main" val="39485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F3018-E777-B0D6-ED21-D72B63304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Phishing is an authentication problem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5C49F-781E-DD05-5C57-8DD03A556CA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8008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0D0EF-D2F3-44FF-AF39-F9C7BB31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1" y="274320"/>
            <a:ext cx="5406389" cy="965835"/>
          </a:xfrm>
        </p:spPr>
        <p:txBody>
          <a:bodyPr>
            <a:normAutofit fontScale="90000"/>
          </a:bodyPr>
          <a:lstStyle/>
          <a:p>
            <a:r>
              <a:rPr lang="en-US" dirty="0"/>
              <a:t>We normally think of authentication as one directional </a:t>
            </a:r>
          </a:p>
        </p:txBody>
      </p:sp>
      <p:pic>
        <p:nvPicPr>
          <p:cNvPr id="7" name="Content Placeholder 6" descr="A baby sitting in a chair using a computer&#10;&#10;Description automatically generated">
            <a:extLst>
              <a:ext uri="{FF2B5EF4-FFF2-40B4-BE49-F238E27FC236}">
                <a16:creationId xmlns:a16="http://schemas.microsoft.com/office/drawing/2014/main" id="{9FE40EFD-11F6-4499-82D0-DCBC851DD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8" y="1415850"/>
            <a:ext cx="3467700" cy="2311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A8B5-95E6-41DC-97A3-EB9C4200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3145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619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35B8A-9E62-42E9-813F-1B48C1813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1" r="15075"/>
          <a:stretch/>
        </p:blipFill>
        <p:spPr>
          <a:xfrm>
            <a:off x="5781453" y="564373"/>
            <a:ext cx="3046229" cy="420289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51692EA-3234-4F9B-BECA-EDE034B3A653}"/>
              </a:ext>
            </a:extLst>
          </p:cNvPr>
          <p:cNvSpPr/>
          <p:nvPr/>
        </p:nvSpPr>
        <p:spPr>
          <a:xfrm>
            <a:off x="3698934" y="2288658"/>
            <a:ext cx="2001579" cy="56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202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3a5a87-f39a-4a22-9247-3fc240c01396}" enabled="0" method="" siteId="{723a5a87-f39a-4a22-9247-3fc240c013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</TotalTime>
  <Words>1593</Words>
  <Application>Microsoft Office PowerPoint</Application>
  <PresentationFormat>On-screen Show (16:9)</PresentationFormat>
  <Paragraphs>234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Simple Light</vt:lpstr>
      <vt:lpstr>PowerPoint Presentation</vt:lpstr>
      <vt:lpstr>People make complex security decisions daily.  Context strongly impacts how information is interpreted.</vt:lpstr>
      <vt:lpstr>PowerPoint Presentation</vt:lpstr>
      <vt:lpstr>PowerPoint Presentation</vt:lpstr>
      <vt:lpstr>Phishing</vt:lpstr>
      <vt:lpstr>Definitely phishing</vt:lpstr>
      <vt:lpstr>Phishing?</vt:lpstr>
      <vt:lpstr>Phishing is an authentication problem</vt:lpstr>
      <vt:lpstr>We normally think of authentication as one directional </vt:lpstr>
      <vt:lpstr>But it is two directional</vt:lpstr>
      <vt:lpstr>Dropbox?</vt:lpstr>
      <vt:lpstr>Can’t computers do the authentication for users?  The AI and Cryptography stuff should be able to say if this is really from Dropbox.</vt:lpstr>
      <vt:lpstr>Emails come with loads of computer-readable facts</vt:lpstr>
      <vt:lpstr>Who is the email claiming to be from?</vt:lpstr>
      <vt:lpstr>Human- and AI-facing URL features</vt:lpstr>
      <vt:lpstr>The “Citizens Bank” problem</vt:lpstr>
      <vt:lpstr>The “Citizens Bank” problem</vt:lpstr>
      <vt:lpstr>Users are told to determine safety:   “only click on links … if you are certain … the content is safe.”</vt:lpstr>
      <vt:lpstr>PowerPoint Presentation</vt:lpstr>
      <vt:lpstr>What is the minimal set of facts needed to judge if a URL is going where the user expects it to go?</vt:lpstr>
      <vt:lpstr>Phishing is AI hostile</vt:lpstr>
      <vt:lpstr>PowerPoint Presentation</vt:lpstr>
      <vt:lpstr> </vt:lpstr>
      <vt:lpstr>PowerPoint Presentation</vt:lpstr>
      <vt:lpstr>Currently give human pile of advice</vt:lpstr>
      <vt:lpstr>Change questions to those people can answer</vt:lpstr>
      <vt:lpstr>Change questions to those people can answer</vt:lpstr>
      <vt:lpstr>PhishEd Lessons: Humans</vt:lpstr>
      <vt:lpstr>PhishEd Lessons: AI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Kami Vaniea</cp:lastModifiedBy>
  <cp:revision>4</cp:revision>
  <dcterms:modified xsi:type="dcterms:W3CDTF">2025-03-26T16:12:50Z</dcterms:modified>
</cp:coreProperties>
</file>